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82" r:id="rId6"/>
    <p:sldId id="264" r:id="rId7"/>
    <p:sldId id="266" r:id="rId8"/>
    <p:sldId id="257" r:id="rId9"/>
    <p:sldId id="258" r:id="rId10"/>
    <p:sldId id="262" r:id="rId11"/>
    <p:sldId id="265" r:id="rId12"/>
    <p:sldId id="279" r:id="rId13"/>
    <p:sldId id="278" r:id="rId14"/>
    <p:sldId id="269" r:id="rId15"/>
    <p:sldId id="270" r:id="rId16"/>
    <p:sldId id="271" r:id="rId17"/>
    <p:sldId id="272" r:id="rId18"/>
    <p:sldId id="268" r:id="rId19"/>
    <p:sldId id="27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433"/>
    <a:srgbClr val="749BAC"/>
    <a:srgbClr val="6653A2"/>
    <a:srgbClr val="953737"/>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FCA4A-AB06-7230-B22F-AEB4A6C8C1A1}" v="7" dt="2025-03-27T17:56:19.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49" autoAdjust="0"/>
  </p:normalViewPr>
  <p:slideViewPr>
    <p:cSldViewPr snapToGrid="0">
      <p:cViewPr varScale="1">
        <p:scale>
          <a:sx n="98" d="100"/>
          <a:sy n="98" d="100"/>
        </p:scale>
        <p:origin x="936"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1FE18-7719-4898-AE35-6B4DE01A905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098424D1-A8E6-4372-AAD2-036B5D518D68}">
      <dgm:prSet/>
      <dgm:spPr>
        <a:solidFill>
          <a:srgbClr val="00B050"/>
        </a:solidFill>
      </dgm:spPr>
      <dgm:t>
        <a:bodyPr/>
        <a:lstStyle/>
        <a:p>
          <a:r>
            <a:rPr lang="en-US" dirty="0"/>
            <a:t>Detect/Decide/Act is a proven framework for new capability adoption</a:t>
          </a:r>
        </a:p>
      </dgm:t>
    </dgm:pt>
    <dgm:pt modelId="{B92059AD-9C32-492A-8A9A-A53FA1B3AED1}" type="parTrans" cxnId="{581E91AE-7981-4DB6-9DAD-DC2529398B13}">
      <dgm:prSet/>
      <dgm:spPr/>
      <dgm:t>
        <a:bodyPr/>
        <a:lstStyle/>
        <a:p>
          <a:endParaRPr lang="en-US"/>
        </a:p>
      </dgm:t>
    </dgm:pt>
    <dgm:pt modelId="{D9784FA0-5783-4CBC-A614-5C161E5D96E4}" type="sibTrans" cxnId="{581E91AE-7981-4DB6-9DAD-DC2529398B13}">
      <dgm:prSet/>
      <dgm:spPr/>
      <dgm:t>
        <a:bodyPr/>
        <a:lstStyle/>
        <a:p>
          <a:endParaRPr lang="en-US"/>
        </a:p>
      </dgm:t>
    </dgm:pt>
    <dgm:pt modelId="{D4FB092D-EADB-49E6-B19A-45AD48E33C82}">
      <dgm:prSet/>
      <dgm:spPr/>
      <dgm:t>
        <a:bodyPr/>
        <a:lstStyle/>
        <a:p>
          <a:r>
            <a:rPr lang="en-US" dirty="0"/>
            <a:t>Small-scale pilots are the first implementation to reduce risk and learn before expanding</a:t>
          </a:r>
        </a:p>
      </dgm:t>
    </dgm:pt>
    <dgm:pt modelId="{6AA7B97C-1531-456E-867A-E4D5674BD4F3}" type="parTrans" cxnId="{BBFBE3DF-529D-4942-8373-E9BAD68A80F7}">
      <dgm:prSet/>
      <dgm:spPr/>
      <dgm:t>
        <a:bodyPr/>
        <a:lstStyle/>
        <a:p>
          <a:endParaRPr lang="en-US"/>
        </a:p>
      </dgm:t>
    </dgm:pt>
    <dgm:pt modelId="{B53031D0-059F-4B82-9B4F-4D4839A16019}" type="sibTrans" cxnId="{BBFBE3DF-529D-4942-8373-E9BAD68A80F7}">
      <dgm:prSet/>
      <dgm:spPr/>
      <dgm:t>
        <a:bodyPr/>
        <a:lstStyle/>
        <a:p>
          <a:endParaRPr lang="en-US"/>
        </a:p>
      </dgm:t>
    </dgm:pt>
    <dgm:pt modelId="{091B4CCC-01B2-41AB-A5F8-B658A7F1D629}">
      <dgm:prSet/>
      <dgm:spPr/>
      <dgm:t>
        <a:bodyPr/>
        <a:lstStyle/>
        <a:p>
          <a:r>
            <a:rPr lang="en-US" dirty="0"/>
            <a:t>The concept of “Land and Expand” is used as a risk mitigation approach*</a:t>
          </a:r>
        </a:p>
      </dgm:t>
    </dgm:pt>
    <dgm:pt modelId="{95709421-88A5-4B26-9388-F6DC3638A4FE}" type="parTrans" cxnId="{F04ADD1C-8356-405E-9C42-5F7E84BF6EED}">
      <dgm:prSet/>
      <dgm:spPr/>
      <dgm:t>
        <a:bodyPr/>
        <a:lstStyle/>
        <a:p>
          <a:endParaRPr lang="en-US"/>
        </a:p>
      </dgm:t>
    </dgm:pt>
    <dgm:pt modelId="{C9EAA07E-8577-4251-8946-F6CDA44FB012}" type="sibTrans" cxnId="{F04ADD1C-8356-405E-9C42-5F7E84BF6EED}">
      <dgm:prSet/>
      <dgm:spPr/>
      <dgm:t>
        <a:bodyPr/>
        <a:lstStyle/>
        <a:p>
          <a:endParaRPr lang="en-US"/>
        </a:p>
      </dgm:t>
    </dgm:pt>
    <dgm:pt modelId="{D95D1313-4A3D-46CB-BF52-9712FFE7EC24}">
      <dgm:prSet/>
      <dgm:spPr>
        <a:solidFill>
          <a:srgbClr val="002060"/>
        </a:solidFill>
      </dgm:spPr>
      <dgm:t>
        <a:bodyPr/>
        <a:lstStyle/>
        <a:p>
          <a:r>
            <a:rPr lang="en-US" dirty="0"/>
            <a:t>AI is more than technology</a:t>
          </a:r>
        </a:p>
      </dgm:t>
    </dgm:pt>
    <dgm:pt modelId="{DE9D9EFA-84BC-4636-BD9A-C8022104C8F9}" type="parTrans" cxnId="{573BF039-CA9D-4C70-9054-9A80C0AE6F50}">
      <dgm:prSet/>
      <dgm:spPr/>
      <dgm:t>
        <a:bodyPr/>
        <a:lstStyle/>
        <a:p>
          <a:endParaRPr lang="en-US"/>
        </a:p>
      </dgm:t>
    </dgm:pt>
    <dgm:pt modelId="{3A61CE2D-BCE2-4EDF-A633-92123738F2FA}" type="sibTrans" cxnId="{573BF039-CA9D-4C70-9054-9A80C0AE6F50}">
      <dgm:prSet/>
      <dgm:spPr/>
      <dgm:t>
        <a:bodyPr/>
        <a:lstStyle/>
        <a:p>
          <a:endParaRPr lang="en-US"/>
        </a:p>
      </dgm:t>
    </dgm:pt>
    <dgm:pt modelId="{1B6306A9-65E0-4A34-864C-98D4381FEFBF}">
      <dgm:prSet/>
      <dgm:spPr>
        <a:solidFill>
          <a:srgbClr val="002060"/>
        </a:solidFill>
      </dgm:spPr>
      <dgm:t>
        <a:bodyPr/>
        <a:lstStyle/>
        <a:p>
          <a:r>
            <a:rPr lang="en-US" dirty="0"/>
            <a:t>Ethics, Privacy/Legal, and Budget/Financial factors are essential elements impacting Decide/Act</a:t>
          </a:r>
        </a:p>
      </dgm:t>
    </dgm:pt>
    <dgm:pt modelId="{DE09CDBE-5F64-4AA1-BE3D-E472B171689F}" type="parTrans" cxnId="{62EA634E-A44C-418C-BC40-0E3D4DADF9CA}">
      <dgm:prSet/>
      <dgm:spPr/>
      <dgm:t>
        <a:bodyPr/>
        <a:lstStyle/>
        <a:p>
          <a:endParaRPr lang="en-US"/>
        </a:p>
      </dgm:t>
    </dgm:pt>
    <dgm:pt modelId="{FBF452D3-6E8C-4B2D-8396-1BF4BCC34230}" type="sibTrans" cxnId="{62EA634E-A44C-418C-BC40-0E3D4DADF9CA}">
      <dgm:prSet/>
      <dgm:spPr/>
      <dgm:t>
        <a:bodyPr/>
        <a:lstStyle/>
        <a:p>
          <a:endParaRPr lang="en-US"/>
        </a:p>
      </dgm:t>
    </dgm:pt>
    <dgm:pt modelId="{034087BD-2D32-4364-9904-889804EB3B56}">
      <dgm:prSet/>
      <dgm:spPr>
        <a:solidFill>
          <a:srgbClr val="953737"/>
        </a:solidFill>
      </dgm:spPr>
      <dgm:t>
        <a:bodyPr/>
        <a:lstStyle/>
        <a:p>
          <a:r>
            <a:rPr lang="en-US" dirty="0"/>
            <a:t>The Genie is out of the bottle – AI is here to stay, </a:t>
          </a:r>
        </a:p>
      </dgm:t>
    </dgm:pt>
    <dgm:pt modelId="{ACBC3AC7-162E-4228-8FCB-CFA1AAD9D0AD}" type="parTrans" cxnId="{E80C3B23-E45D-4750-AF20-4470610BC5E4}">
      <dgm:prSet/>
      <dgm:spPr/>
      <dgm:t>
        <a:bodyPr/>
        <a:lstStyle/>
        <a:p>
          <a:endParaRPr lang="en-US"/>
        </a:p>
      </dgm:t>
    </dgm:pt>
    <dgm:pt modelId="{8E59BD36-C796-4265-9559-8071ACB2B326}" type="sibTrans" cxnId="{E80C3B23-E45D-4750-AF20-4470610BC5E4}">
      <dgm:prSet/>
      <dgm:spPr/>
      <dgm:t>
        <a:bodyPr/>
        <a:lstStyle/>
        <a:p>
          <a:endParaRPr lang="en-US"/>
        </a:p>
      </dgm:t>
    </dgm:pt>
    <dgm:pt modelId="{B8E885A7-6FC4-47CA-9817-A8882D4545AF}">
      <dgm:prSet/>
      <dgm:spPr>
        <a:solidFill>
          <a:srgbClr val="953737"/>
        </a:solidFill>
      </dgm:spPr>
      <dgm:t>
        <a:bodyPr/>
        <a:lstStyle/>
        <a:p>
          <a:r>
            <a:rPr lang="en-US" dirty="0"/>
            <a:t>We need to act with urgency to develop plans on how we adopt and adapt </a:t>
          </a:r>
        </a:p>
      </dgm:t>
    </dgm:pt>
    <dgm:pt modelId="{A6E35271-F43B-45CB-B7A2-486B1E832B33}" type="parTrans" cxnId="{696532B0-D22D-4F20-84EE-10DA9D27322F}">
      <dgm:prSet/>
      <dgm:spPr/>
      <dgm:t>
        <a:bodyPr/>
        <a:lstStyle/>
        <a:p>
          <a:endParaRPr lang="en-US"/>
        </a:p>
      </dgm:t>
    </dgm:pt>
    <dgm:pt modelId="{3748DA83-C438-4D5F-ADD1-609CE3C1E212}" type="sibTrans" cxnId="{696532B0-D22D-4F20-84EE-10DA9D27322F}">
      <dgm:prSet/>
      <dgm:spPr/>
      <dgm:t>
        <a:bodyPr/>
        <a:lstStyle/>
        <a:p>
          <a:endParaRPr lang="en-US"/>
        </a:p>
      </dgm:t>
    </dgm:pt>
    <dgm:pt modelId="{5FA37106-E07C-4FD5-8C1E-31FD3CDC4BBE}" type="pres">
      <dgm:prSet presAssocID="{5261FE18-7719-4898-AE35-6B4DE01A905F}" presName="matrix" presStyleCnt="0">
        <dgm:presLayoutVars>
          <dgm:chMax val="1"/>
          <dgm:dir/>
          <dgm:resizeHandles val="exact"/>
        </dgm:presLayoutVars>
      </dgm:prSet>
      <dgm:spPr/>
    </dgm:pt>
    <dgm:pt modelId="{F1787F01-4E97-44B7-8CD6-27572D105611}" type="pres">
      <dgm:prSet presAssocID="{5261FE18-7719-4898-AE35-6B4DE01A905F}" presName="axisShape" presStyleLbl="bgShp" presStyleIdx="0" presStyleCnt="1"/>
      <dgm:spPr/>
    </dgm:pt>
    <dgm:pt modelId="{BFE52DB5-8631-479A-B71A-7785F6DAC5DA}" type="pres">
      <dgm:prSet presAssocID="{5261FE18-7719-4898-AE35-6B4DE01A905F}" presName="rect1" presStyleLbl="node1" presStyleIdx="0" presStyleCnt="4">
        <dgm:presLayoutVars>
          <dgm:chMax val="0"/>
          <dgm:chPref val="0"/>
          <dgm:bulletEnabled val="1"/>
        </dgm:presLayoutVars>
      </dgm:prSet>
      <dgm:spPr/>
    </dgm:pt>
    <dgm:pt modelId="{A59B0E9B-B4F1-455C-960A-B45DD5A022EB}" type="pres">
      <dgm:prSet presAssocID="{5261FE18-7719-4898-AE35-6B4DE01A905F}" presName="rect2" presStyleLbl="node1" presStyleIdx="1" presStyleCnt="4">
        <dgm:presLayoutVars>
          <dgm:chMax val="0"/>
          <dgm:chPref val="0"/>
          <dgm:bulletEnabled val="1"/>
        </dgm:presLayoutVars>
      </dgm:prSet>
      <dgm:spPr/>
    </dgm:pt>
    <dgm:pt modelId="{43E471C5-584B-4F7F-89B7-9E351BB92E13}" type="pres">
      <dgm:prSet presAssocID="{5261FE18-7719-4898-AE35-6B4DE01A905F}" presName="rect3" presStyleLbl="node1" presStyleIdx="2" presStyleCnt="4">
        <dgm:presLayoutVars>
          <dgm:chMax val="0"/>
          <dgm:chPref val="0"/>
          <dgm:bulletEnabled val="1"/>
        </dgm:presLayoutVars>
      </dgm:prSet>
      <dgm:spPr/>
    </dgm:pt>
    <dgm:pt modelId="{C6EC1DF1-8311-4714-8646-45792A030DD6}" type="pres">
      <dgm:prSet presAssocID="{5261FE18-7719-4898-AE35-6B4DE01A905F}" presName="rect4" presStyleLbl="node1" presStyleIdx="3" presStyleCnt="4">
        <dgm:presLayoutVars>
          <dgm:chMax val="0"/>
          <dgm:chPref val="0"/>
          <dgm:bulletEnabled val="1"/>
        </dgm:presLayoutVars>
      </dgm:prSet>
      <dgm:spPr/>
    </dgm:pt>
  </dgm:ptLst>
  <dgm:cxnLst>
    <dgm:cxn modelId="{F04ADD1C-8356-405E-9C42-5F7E84BF6EED}" srcId="{D4FB092D-EADB-49E6-B19A-45AD48E33C82}" destId="{091B4CCC-01B2-41AB-A5F8-B658A7F1D629}" srcOrd="0" destOrd="0" parTransId="{95709421-88A5-4B26-9388-F6DC3638A4FE}" sibTransId="{C9EAA07E-8577-4251-8946-F6CDA44FB012}"/>
    <dgm:cxn modelId="{E80C3B23-E45D-4750-AF20-4470610BC5E4}" srcId="{5261FE18-7719-4898-AE35-6B4DE01A905F}" destId="{034087BD-2D32-4364-9904-889804EB3B56}" srcOrd="3" destOrd="0" parTransId="{ACBC3AC7-162E-4228-8FCB-CFA1AAD9D0AD}" sibTransId="{8E59BD36-C796-4265-9559-8071ACB2B326}"/>
    <dgm:cxn modelId="{573BF039-CA9D-4C70-9054-9A80C0AE6F50}" srcId="{5261FE18-7719-4898-AE35-6B4DE01A905F}" destId="{D95D1313-4A3D-46CB-BF52-9712FFE7EC24}" srcOrd="2" destOrd="0" parTransId="{DE9D9EFA-84BC-4636-BD9A-C8022104C8F9}" sibTransId="{3A61CE2D-BCE2-4EDF-A633-92123738F2FA}"/>
    <dgm:cxn modelId="{62EA634E-A44C-418C-BC40-0E3D4DADF9CA}" srcId="{D95D1313-4A3D-46CB-BF52-9712FFE7EC24}" destId="{1B6306A9-65E0-4A34-864C-98D4381FEFBF}" srcOrd="0" destOrd="0" parTransId="{DE09CDBE-5F64-4AA1-BE3D-E472B171689F}" sibTransId="{FBF452D3-6E8C-4B2D-8396-1BF4BCC34230}"/>
    <dgm:cxn modelId="{D6BF566F-CEDF-485D-8F08-F7AE85B6DAE1}" type="presOf" srcId="{B8E885A7-6FC4-47CA-9817-A8882D4545AF}" destId="{C6EC1DF1-8311-4714-8646-45792A030DD6}" srcOrd="0" destOrd="1" presId="urn:microsoft.com/office/officeart/2005/8/layout/matrix2"/>
    <dgm:cxn modelId="{581E91AE-7981-4DB6-9DAD-DC2529398B13}" srcId="{5261FE18-7719-4898-AE35-6B4DE01A905F}" destId="{098424D1-A8E6-4372-AAD2-036B5D518D68}" srcOrd="0" destOrd="0" parTransId="{B92059AD-9C32-492A-8A9A-A53FA1B3AED1}" sibTransId="{D9784FA0-5783-4CBC-A614-5C161E5D96E4}"/>
    <dgm:cxn modelId="{696532B0-D22D-4F20-84EE-10DA9D27322F}" srcId="{034087BD-2D32-4364-9904-889804EB3B56}" destId="{B8E885A7-6FC4-47CA-9817-A8882D4545AF}" srcOrd="0" destOrd="0" parTransId="{A6E35271-F43B-45CB-B7A2-486B1E832B33}" sibTransId="{3748DA83-C438-4D5F-ADD1-609CE3C1E212}"/>
    <dgm:cxn modelId="{492D4DB2-A2A8-482D-BAE7-D839883C4EFC}" type="presOf" srcId="{098424D1-A8E6-4372-AAD2-036B5D518D68}" destId="{BFE52DB5-8631-479A-B71A-7785F6DAC5DA}" srcOrd="0" destOrd="0" presId="urn:microsoft.com/office/officeart/2005/8/layout/matrix2"/>
    <dgm:cxn modelId="{2D31C2BD-5830-4772-A61C-F0CD0CEDCE84}" type="presOf" srcId="{D95D1313-4A3D-46CB-BF52-9712FFE7EC24}" destId="{43E471C5-584B-4F7F-89B7-9E351BB92E13}" srcOrd="0" destOrd="0" presId="urn:microsoft.com/office/officeart/2005/8/layout/matrix2"/>
    <dgm:cxn modelId="{D73088C7-A4DB-49AE-9B31-C0033D0E8E1B}" type="presOf" srcId="{091B4CCC-01B2-41AB-A5F8-B658A7F1D629}" destId="{A59B0E9B-B4F1-455C-960A-B45DD5A022EB}" srcOrd="0" destOrd="1" presId="urn:microsoft.com/office/officeart/2005/8/layout/matrix2"/>
    <dgm:cxn modelId="{BAA8B5D1-B0E4-4D3D-B0F9-6863862EF629}" type="presOf" srcId="{5261FE18-7719-4898-AE35-6B4DE01A905F}" destId="{5FA37106-E07C-4FD5-8C1E-31FD3CDC4BBE}" srcOrd="0" destOrd="0" presId="urn:microsoft.com/office/officeart/2005/8/layout/matrix2"/>
    <dgm:cxn modelId="{BBFBE3DF-529D-4942-8373-E9BAD68A80F7}" srcId="{5261FE18-7719-4898-AE35-6B4DE01A905F}" destId="{D4FB092D-EADB-49E6-B19A-45AD48E33C82}" srcOrd="1" destOrd="0" parTransId="{6AA7B97C-1531-456E-867A-E4D5674BD4F3}" sibTransId="{B53031D0-059F-4B82-9B4F-4D4839A16019}"/>
    <dgm:cxn modelId="{741C75EE-B6EC-4720-8CD9-2A4744002CEC}" type="presOf" srcId="{D4FB092D-EADB-49E6-B19A-45AD48E33C82}" destId="{A59B0E9B-B4F1-455C-960A-B45DD5A022EB}" srcOrd="0" destOrd="0" presId="urn:microsoft.com/office/officeart/2005/8/layout/matrix2"/>
    <dgm:cxn modelId="{BA50EAF1-771E-4796-9AE9-F3B7E5470D5F}" type="presOf" srcId="{034087BD-2D32-4364-9904-889804EB3B56}" destId="{C6EC1DF1-8311-4714-8646-45792A030DD6}" srcOrd="0" destOrd="0" presId="urn:microsoft.com/office/officeart/2005/8/layout/matrix2"/>
    <dgm:cxn modelId="{B99CF2FD-B911-4870-980F-AB0A40DA3929}" type="presOf" srcId="{1B6306A9-65E0-4A34-864C-98D4381FEFBF}" destId="{43E471C5-584B-4F7F-89B7-9E351BB92E13}" srcOrd="0" destOrd="1" presId="urn:microsoft.com/office/officeart/2005/8/layout/matrix2"/>
    <dgm:cxn modelId="{2145F686-EA25-44B7-BFFA-E597AC7A9C97}" type="presParOf" srcId="{5FA37106-E07C-4FD5-8C1E-31FD3CDC4BBE}" destId="{F1787F01-4E97-44B7-8CD6-27572D105611}" srcOrd="0" destOrd="0" presId="urn:microsoft.com/office/officeart/2005/8/layout/matrix2"/>
    <dgm:cxn modelId="{B8DB81B9-A75A-45BC-B7A9-30C0C82EB54E}" type="presParOf" srcId="{5FA37106-E07C-4FD5-8C1E-31FD3CDC4BBE}" destId="{BFE52DB5-8631-479A-B71A-7785F6DAC5DA}" srcOrd="1" destOrd="0" presId="urn:microsoft.com/office/officeart/2005/8/layout/matrix2"/>
    <dgm:cxn modelId="{81DBF58A-1B71-4B9F-83B0-5A966EA407A5}" type="presParOf" srcId="{5FA37106-E07C-4FD5-8C1E-31FD3CDC4BBE}" destId="{A59B0E9B-B4F1-455C-960A-B45DD5A022EB}" srcOrd="2" destOrd="0" presId="urn:microsoft.com/office/officeart/2005/8/layout/matrix2"/>
    <dgm:cxn modelId="{1C1AD744-998F-447E-8F81-D0D8E13D251D}" type="presParOf" srcId="{5FA37106-E07C-4FD5-8C1E-31FD3CDC4BBE}" destId="{43E471C5-584B-4F7F-89B7-9E351BB92E13}" srcOrd="3" destOrd="0" presId="urn:microsoft.com/office/officeart/2005/8/layout/matrix2"/>
    <dgm:cxn modelId="{6816DA32-34CB-474E-81B3-769D36FE6D7E}" type="presParOf" srcId="{5FA37106-E07C-4FD5-8C1E-31FD3CDC4BBE}" destId="{C6EC1DF1-8311-4714-8646-45792A030DD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87F01-4E97-44B7-8CD6-27572D105611}">
      <dsp:nvSpPr>
        <dsp:cNvPr id="0" name=""/>
        <dsp:cNvSpPr/>
      </dsp:nvSpPr>
      <dsp:spPr>
        <a:xfrm>
          <a:off x="2304644" y="0"/>
          <a:ext cx="5311302" cy="531130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52DB5-8631-479A-B71A-7785F6DAC5DA}">
      <dsp:nvSpPr>
        <dsp:cNvPr id="0" name=""/>
        <dsp:cNvSpPr/>
      </dsp:nvSpPr>
      <dsp:spPr>
        <a:xfrm>
          <a:off x="2649879" y="345234"/>
          <a:ext cx="2124520" cy="2124520"/>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Detect/Decide/Act is a proven framework for new capability adoption</a:t>
          </a:r>
        </a:p>
      </dsp:txBody>
      <dsp:txXfrm>
        <a:off x="2753590" y="448945"/>
        <a:ext cx="1917098" cy="1917098"/>
      </dsp:txXfrm>
    </dsp:sp>
    <dsp:sp modelId="{A59B0E9B-B4F1-455C-960A-B45DD5A022EB}">
      <dsp:nvSpPr>
        <dsp:cNvPr id="0" name=""/>
        <dsp:cNvSpPr/>
      </dsp:nvSpPr>
      <dsp:spPr>
        <a:xfrm>
          <a:off x="5146191" y="345234"/>
          <a:ext cx="2124520" cy="21245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Small-scale pilots are the first implementation to reduce risk and learn before expanding</a:t>
          </a:r>
        </a:p>
        <a:p>
          <a:pPr marL="114300" lvl="1" indent="-114300" algn="l" defTabSz="533400">
            <a:lnSpc>
              <a:spcPct val="90000"/>
            </a:lnSpc>
            <a:spcBef>
              <a:spcPct val="0"/>
            </a:spcBef>
            <a:spcAft>
              <a:spcPct val="15000"/>
            </a:spcAft>
            <a:buChar char="•"/>
          </a:pPr>
          <a:r>
            <a:rPr lang="en-US" sz="1200" kern="1200" dirty="0"/>
            <a:t>The concept of “Land and Expand” is used as a risk mitigation approach*</a:t>
          </a:r>
        </a:p>
      </dsp:txBody>
      <dsp:txXfrm>
        <a:off x="5249902" y="448945"/>
        <a:ext cx="1917098" cy="1917098"/>
      </dsp:txXfrm>
    </dsp:sp>
    <dsp:sp modelId="{43E471C5-584B-4F7F-89B7-9E351BB92E13}">
      <dsp:nvSpPr>
        <dsp:cNvPr id="0" name=""/>
        <dsp:cNvSpPr/>
      </dsp:nvSpPr>
      <dsp:spPr>
        <a:xfrm>
          <a:off x="2649879" y="2841546"/>
          <a:ext cx="2124520" cy="2124520"/>
        </a:xfrm>
        <a:prstGeom prst="round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AI is more than technology</a:t>
          </a:r>
        </a:p>
        <a:p>
          <a:pPr marL="114300" lvl="1" indent="-114300" algn="l" defTabSz="533400">
            <a:lnSpc>
              <a:spcPct val="90000"/>
            </a:lnSpc>
            <a:spcBef>
              <a:spcPct val="0"/>
            </a:spcBef>
            <a:spcAft>
              <a:spcPct val="15000"/>
            </a:spcAft>
            <a:buChar char="•"/>
          </a:pPr>
          <a:r>
            <a:rPr lang="en-US" sz="1200" kern="1200" dirty="0"/>
            <a:t>Ethics, Privacy/Legal, and Budget/Financial factors are essential elements impacting Decide/Act</a:t>
          </a:r>
        </a:p>
      </dsp:txBody>
      <dsp:txXfrm>
        <a:off x="2753590" y="2945257"/>
        <a:ext cx="1917098" cy="1917098"/>
      </dsp:txXfrm>
    </dsp:sp>
    <dsp:sp modelId="{C6EC1DF1-8311-4714-8646-45792A030DD6}">
      <dsp:nvSpPr>
        <dsp:cNvPr id="0" name=""/>
        <dsp:cNvSpPr/>
      </dsp:nvSpPr>
      <dsp:spPr>
        <a:xfrm>
          <a:off x="5146191" y="2841546"/>
          <a:ext cx="2124520" cy="2124520"/>
        </a:xfrm>
        <a:prstGeom prst="roundRect">
          <a:avLst/>
        </a:prstGeom>
        <a:solidFill>
          <a:srgbClr val="95373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Genie is out of the bottle – AI is here to stay, </a:t>
          </a:r>
        </a:p>
        <a:p>
          <a:pPr marL="114300" lvl="1" indent="-114300" algn="l" defTabSz="533400">
            <a:lnSpc>
              <a:spcPct val="90000"/>
            </a:lnSpc>
            <a:spcBef>
              <a:spcPct val="0"/>
            </a:spcBef>
            <a:spcAft>
              <a:spcPct val="15000"/>
            </a:spcAft>
            <a:buChar char="•"/>
          </a:pPr>
          <a:r>
            <a:rPr lang="en-US" sz="1200" kern="1200" dirty="0"/>
            <a:t>We need to act with urgency to develop plans on how we adopt and adapt </a:t>
          </a:r>
        </a:p>
      </dsp:txBody>
      <dsp:txXfrm>
        <a:off x="5249902" y="2945257"/>
        <a:ext cx="1917098" cy="19170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B6B80-BBE1-4D02-97F1-24CBDFA849B0}" type="datetimeFigureOut">
              <a:rPr lang="en-US" smtClean="0"/>
              <a:t>3/27/2025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E4013-90AC-4430-B066-876510AEA576}" type="slidenum">
              <a:rPr lang="en-US" smtClean="0"/>
              <a:t>‹#›</a:t>
            </a:fld>
            <a:endParaRPr lang="en-US" dirty="0"/>
          </a:p>
        </p:txBody>
      </p:sp>
    </p:spTree>
    <p:extLst>
      <p:ext uri="{BB962C8B-B14F-4D97-AF65-F5344CB8AC3E}">
        <p14:creationId xmlns:p14="http://schemas.microsoft.com/office/powerpoint/2010/main" val="167442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reuters.com/technology/openai-targets-higher-education-us-with-chatgpt-rollout-california-state-2025-02-04/?utm_source=chatgpt.com" TargetMode="External"/><Relationship Id="rId3" Type="http://schemas.openxmlformats.org/officeDocument/2006/relationships/hyperlink" Target="https://www.axios.com/newsletters/axios-ai-plus-d9eb28f0-9559-11ef-adcb-815e369a3c3b?utm_source=chatgpt.com" TargetMode="External"/><Relationship Id="rId7" Type="http://schemas.openxmlformats.org/officeDocument/2006/relationships/hyperlink" Target="https://arxiv.org/abs/2309.1306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arxiv.org/abs/2309.13060?utm_source=chatgpt.com" TargetMode="External"/><Relationship Id="rId5" Type="http://schemas.openxmlformats.org/officeDocument/2006/relationships/hyperlink" Target="https://ci.unt.edu/dvxr/research/vr/ai-tutor.html" TargetMode="External"/><Relationship Id="rId4" Type="http://schemas.openxmlformats.org/officeDocument/2006/relationships/hyperlink" Target="https://ci.unt.edu/dvxr/research/vr/ai-tutor.html?utm_source=chatgpt.com" TargetMode="External"/><Relationship Id="rId9" Type="http://schemas.openxmlformats.org/officeDocument/2006/relationships/hyperlink" Target="https://www.axios.com/newsletters/axios-san-diego-40496930-e326-11ef-97d2-cf631c8499d6?utm_source=chatgpt.co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oecd.ai/en/ai-principles" TargetMode="External"/><Relationship Id="rId3" Type="http://schemas.openxmlformats.org/officeDocument/2006/relationships/hyperlink" Target="https://www.mckinsey.com/capabilities/quantumblack/our-insights/the-state-of-ai-in-2023-generative-ais-breakout-year" TargetMode="External"/><Relationship Id="rId7" Type="http://schemas.openxmlformats.org/officeDocument/2006/relationships/hyperlink" Target="https://sloanreview.mit.edu/article/the-business-of-artificial-intellig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hbr.org/2020/07/building-the-ai-powered-organization" TargetMode="External"/><Relationship Id="rId5" Type="http://schemas.openxmlformats.org/officeDocument/2006/relationships/hyperlink" Target="https://www.forbes.com/sites/stevebanker/2023/06/15/how-walmart-uses-ai-and-machine-learning-to-make-its-supply-chain-more-efficient/" TargetMode="External"/><Relationship Id="rId10" Type="http://schemas.openxmlformats.org/officeDocument/2006/relationships/hyperlink" Target="https://news.gatech.edu/2020/10/05/jill-watson-virtual-teaching-assistant" TargetMode="External"/><Relationship Id="rId4" Type="http://schemas.openxmlformats.org/officeDocument/2006/relationships/hyperlink" Target="https://www.ups.com/us/en/services/knowledge-center/article.page?name=optimizing-deliveries-with-ai-orion&amp;kid=aa4b59f1" TargetMode="External"/><Relationship Id="rId9" Type="http://schemas.openxmlformats.org/officeDocument/2006/relationships/hyperlink" Target="https://www.weforum.org/reports/schools-of-the-future-defining-new-models-of-education-for-the-fourth-industrial-rev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E939C-0ECA-CC7B-D9F6-725F6A23A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B2003-3787-A498-DCC9-01D06E941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437ED-21E3-B65D-89DE-352BC5F78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24A5DF-2438-37C8-0E0A-171E96314A9A}"/>
              </a:ext>
            </a:extLst>
          </p:cNvPr>
          <p:cNvSpPr>
            <a:spLocks noGrp="1"/>
          </p:cNvSpPr>
          <p:nvPr>
            <p:ph type="sldNum" sz="quarter" idx="5"/>
          </p:nvPr>
        </p:nvSpPr>
        <p:spPr/>
        <p:txBody>
          <a:bodyPr/>
          <a:lstStyle/>
          <a:p>
            <a:fld id="{A99E4013-90AC-4430-B066-876510AEA576}" type="slidenum">
              <a:rPr lang="en-US" smtClean="0"/>
              <a:t>10</a:t>
            </a:fld>
            <a:endParaRPr lang="en-US" dirty="0"/>
          </a:p>
        </p:txBody>
      </p:sp>
    </p:spTree>
    <p:extLst>
      <p:ext uri="{BB962C8B-B14F-4D97-AF65-F5344CB8AC3E}">
        <p14:creationId xmlns:p14="http://schemas.microsoft.com/office/powerpoint/2010/main" val="399287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Case Study 2: Harvard University's CS50 AI-Powered Chatbot</a:t>
            </a:r>
            <a:endParaRPr lang="en-US" dirty="0"/>
          </a:p>
          <a:p>
            <a:pPr>
              <a:buFont typeface="Arial" panose="020B0604020202020204" pitchFamily="34" charset="0"/>
              <a:buChar char="•"/>
            </a:pPr>
            <a:r>
              <a:rPr lang="en-US" b="1" dirty="0"/>
              <a:t>Implementation</a:t>
            </a:r>
            <a:r>
              <a:rPr lang="en-US" dirty="0"/>
              <a:t>: Harvard's introductory computer science course, CS50, incorporated an AI-powered chatbot named CS50 Duck to assist students with coding assignments. The chatbot provides hints and guidance, encouraging students to think critically and solve problems independently.​</a:t>
            </a:r>
            <a:r>
              <a:rPr lang="en-US" dirty="0">
                <a:hlinkClick r:id="rId3"/>
              </a:rPr>
              <a:t>Axios</a:t>
            </a:r>
            <a:endParaRPr lang="en-US" dirty="0"/>
          </a:p>
          <a:p>
            <a:pPr>
              <a:buFont typeface="Arial" panose="020B0604020202020204" pitchFamily="34" charset="0"/>
              <a:buChar char="•"/>
            </a:pPr>
            <a:r>
              <a:rPr lang="en-US" b="1" dirty="0"/>
              <a:t>Objective</a:t>
            </a:r>
            <a:r>
              <a:rPr lang="en-US" dirty="0"/>
              <a:t>: Enhance student learning by offering immediate, tailored assistance, thereby reducing the time students spend struggling with coding problems and promoting a deeper understanding of programming concepts.​</a:t>
            </a:r>
          </a:p>
          <a:p>
            <a:pPr>
              <a:buFont typeface="Arial" panose="020B0604020202020204" pitchFamily="34" charset="0"/>
              <a:buChar char="•"/>
            </a:pPr>
            <a:r>
              <a:rPr lang="en-US" b="1" dirty="0"/>
              <a:t>Outcomes</a:t>
            </a:r>
            <a:r>
              <a:rPr lang="en-US" dirty="0"/>
              <a:t>: The integration of the AI chatbot has led to increased student efficiency and learning outcomes, demonstrating the potential of AI tutors to support complex subject matter comprehension.​</a:t>
            </a:r>
          </a:p>
          <a:p>
            <a:pPr>
              <a:buFont typeface="Arial" panose="020B0604020202020204" pitchFamily="34" charset="0"/>
              <a:buChar char="•"/>
            </a:pPr>
            <a:r>
              <a:rPr lang="en-US" b="1" dirty="0"/>
              <a:t>Reference</a:t>
            </a:r>
            <a:r>
              <a:rPr lang="en-US" dirty="0"/>
              <a:t>: AI tutors are already changing higher ed</a:t>
            </a:r>
          </a:p>
          <a:p>
            <a:pPr>
              <a:buNone/>
            </a:pPr>
            <a:r>
              <a:rPr lang="en-US" b="1" dirty="0"/>
              <a:t>Case Study 3: University of North Texas's Virtual AI Tutor in Virtual Reality</a:t>
            </a:r>
            <a:endParaRPr lang="en-US" dirty="0"/>
          </a:p>
          <a:p>
            <a:pPr>
              <a:buFont typeface="Arial" panose="020B0604020202020204" pitchFamily="34" charset="0"/>
              <a:buChar char="•"/>
            </a:pPr>
            <a:r>
              <a:rPr lang="en-US" b="1" dirty="0"/>
              <a:t>Implementation</a:t>
            </a:r>
            <a:r>
              <a:rPr lang="en-US" dirty="0"/>
              <a:t>: The University of North Texas developed a virtual AI tutor using generative AI within a realistic virtual reality (VR) environment. This AI tutor assists students in courses such as Introduction to Data Science and Introduction to Computation with Python, integrating ChatGPT for interactive capabilities, including lip synchronization and hand movements.​</a:t>
            </a:r>
            <a:r>
              <a:rPr lang="en-US" dirty="0">
                <a:hlinkClick r:id="rId4"/>
              </a:rPr>
              <a:t>Welcome to the College of Information</a:t>
            </a:r>
            <a:endParaRPr lang="en-US" dirty="0"/>
          </a:p>
          <a:p>
            <a:pPr>
              <a:buFont typeface="Arial" panose="020B0604020202020204" pitchFamily="34" charset="0"/>
              <a:buChar char="•"/>
            </a:pPr>
            <a:r>
              <a:rPr lang="en-US" b="1" dirty="0"/>
              <a:t>Objective</a:t>
            </a:r>
            <a:r>
              <a:rPr lang="en-US" dirty="0"/>
              <a:t>: Provide offline tutoring assistance in a VR setting to enhance student engagement and understanding of course material.​</a:t>
            </a:r>
            <a:r>
              <a:rPr lang="en-US" dirty="0">
                <a:hlinkClick r:id="rId4"/>
              </a:rPr>
              <a:t>Welcome to the College of Information</a:t>
            </a:r>
            <a:endParaRPr lang="en-US" dirty="0"/>
          </a:p>
          <a:p>
            <a:pPr>
              <a:buFont typeface="Arial" panose="020B0604020202020204" pitchFamily="34" charset="0"/>
              <a:buChar char="•"/>
            </a:pPr>
            <a:r>
              <a:rPr lang="en-US" b="1" dirty="0"/>
              <a:t>Outcomes</a:t>
            </a:r>
            <a:r>
              <a:rPr lang="en-US" dirty="0"/>
              <a:t>: The AI tutor allows students to ask questions and receive personalized support, aiming to improve learning outcomes in data science and programming courses.​</a:t>
            </a:r>
          </a:p>
          <a:p>
            <a:pPr>
              <a:buFont typeface="Arial" panose="020B0604020202020204" pitchFamily="34" charset="0"/>
              <a:buChar char="•"/>
            </a:pPr>
            <a:r>
              <a:rPr lang="en-US" b="1" dirty="0"/>
              <a:t>Reference</a:t>
            </a:r>
            <a:r>
              <a:rPr lang="en-US" dirty="0"/>
              <a:t>: </a:t>
            </a:r>
            <a:r>
              <a:rPr lang="en-US" dirty="0">
                <a:hlinkClick r:id="rId5"/>
              </a:rPr>
              <a:t>Virtual AI Tutor using Generative AI - University of North Texas</a:t>
            </a:r>
            <a:endParaRPr lang="en-US" dirty="0"/>
          </a:p>
          <a:p>
            <a:pPr>
              <a:buNone/>
            </a:pPr>
            <a:r>
              <a:rPr lang="en-US" b="1" dirty="0"/>
              <a:t>Case Study 4: UniDistance Suisse's Personal AI Tutor in Neuroscience Course</a:t>
            </a:r>
            <a:endParaRPr lang="en-US" dirty="0"/>
          </a:p>
          <a:p>
            <a:pPr>
              <a:buFont typeface="Arial" panose="020B0604020202020204" pitchFamily="34" charset="0"/>
              <a:buChar char="•"/>
            </a:pPr>
            <a:r>
              <a:rPr lang="en-US" b="1" dirty="0"/>
              <a:t>Implementation</a:t>
            </a:r>
            <a:r>
              <a:rPr lang="en-US" dirty="0"/>
              <a:t>: UniDistance Suisse provided psychology students enrolled in a neuroscience course with an AI tutor app that utilized GPT-3 to generate microlearning questions from existing course materials. The AI tutor developed a dynamic model of each student's understanding, enabling personalized, distributed retrieval practice.​</a:t>
            </a:r>
            <a:r>
              <a:rPr lang="en-US" dirty="0">
                <a:hlinkClick r:id="rId6"/>
              </a:rPr>
              <a:t>arXiv</a:t>
            </a:r>
            <a:endParaRPr lang="en-US" dirty="0"/>
          </a:p>
          <a:p>
            <a:pPr>
              <a:buFont typeface="Arial" panose="020B0604020202020204" pitchFamily="34" charset="0"/>
              <a:buChar char="•"/>
            </a:pPr>
            <a:r>
              <a:rPr lang="en-US" b="1" dirty="0"/>
              <a:t>Objective</a:t>
            </a:r>
            <a:r>
              <a:rPr lang="en-US" dirty="0"/>
              <a:t>: Enhance academic performance by offering personalized learning experiences grounded in learning science principles, such as personalization, retrieval practice, and spaced repetition.​</a:t>
            </a:r>
            <a:r>
              <a:rPr lang="en-US" dirty="0">
                <a:hlinkClick r:id="rId6"/>
              </a:rPr>
              <a:t>arXiv</a:t>
            </a:r>
            <a:endParaRPr lang="en-US" dirty="0"/>
          </a:p>
          <a:p>
            <a:pPr>
              <a:buFont typeface="Arial" panose="020B0604020202020204" pitchFamily="34" charset="0"/>
              <a:buChar char="•"/>
            </a:pPr>
            <a:r>
              <a:rPr lang="en-US" b="1" dirty="0"/>
              <a:t>Outcomes</a:t>
            </a:r>
            <a:r>
              <a:rPr lang="en-US" dirty="0"/>
              <a:t>: Students who actively engaged with the AI tutor achieved significantly higher grades, with improvements of up to 15 percentile points compared to a parallel course without the AI tutor.​</a:t>
            </a:r>
            <a:r>
              <a:rPr lang="en-US" dirty="0">
                <a:hlinkClick r:id="rId6"/>
              </a:rPr>
              <a:t>arXiv</a:t>
            </a:r>
            <a:endParaRPr lang="en-US" dirty="0"/>
          </a:p>
          <a:p>
            <a:pPr>
              <a:buFont typeface="Arial" panose="020B0604020202020204" pitchFamily="34" charset="0"/>
              <a:buChar char="•"/>
            </a:pPr>
            <a:r>
              <a:rPr lang="en-US" b="1" dirty="0"/>
              <a:t>Reference</a:t>
            </a:r>
            <a:r>
              <a:rPr lang="en-US" dirty="0"/>
              <a:t>: </a:t>
            </a:r>
            <a:r>
              <a:rPr lang="en-US" dirty="0">
                <a:hlinkClick r:id="rId7"/>
              </a:rPr>
              <a:t>Implementing Learning Principles with a Personal AI Tutor: A Case Study</a:t>
            </a:r>
            <a:endParaRPr lang="en-US" dirty="0"/>
          </a:p>
          <a:p>
            <a:pPr>
              <a:buNone/>
            </a:pPr>
            <a:r>
              <a:rPr lang="en-US" b="1" dirty="0"/>
              <a:t>Case Study 5: California State University's Adoption of ChatGPT Edu</a:t>
            </a:r>
            <a:endParaRPr lang="en-US" dirty="0"/>
          </a:p>
          <a:p>
            <a:pPr>
              <a:buFont typeface="Arial" panose="020B0604020202020204" pitchFamily="34" charset="0"/>
              <a:buChar char="•"/>
            </a:pPr>
            <a:r>
              <a:rPr lang="en-US" b="1" dirty="0"/>
              <a:t>Implementation</a:t>
            </a:r>
            <a:r>
              <a:rPr lang="en-US" dirty="0"/>
              <a:t>: The California State University (CSU) system partnered with OpenAI to roll out ChatGPT Edu, an education-specific version of the chatbot, to approximately 500,000 students and faculty across its 23 campuses. This initiative aims to provide personalized tutoring and study guides for students, while assisting faculty with administrative tasks.​</a:t>
            </a:r>
            <a:r>
              <a:rPr lang="en-US" dirty="0">
                <a:hlinkClick r:id="rId8"/>
              </a:rPr>
              <a:t>Reuters+1Axios+1</a:t>
            </a:r>
            <a:endParaRPr lang="en-US" dirty="0"/>
          </a:p>
          <a:p>
            <a:pPr>
              <a:buFont typeface="Arial" panose="020B0604020202020204" pitchFamily="34" charset="0"/>
              <a:buChar char="•"/>
            </a:pPr>
            <a:r>
              <a:rPr lang="en-US" b="1" dirty="0"/>
              <a:t>Objective</a:t>
            </a:r>
            <a:r>
              <a:rPr lang="en-US" dirty="0"/>
              <a:t>: Integrate AI technology into the academic environment to enhance learning experiences, improve efficiency, and equip students with essential AI skills.​</a:t>
            </a:r>
            <a:r>
              <a:rPr lang="en-US" dirty="0">
                <a:hlinkClick r:id="rId9"/>
              </a:rPr>
              <a:t>Axios</a:t>
            </a:r>
            <a:endParaRPr lang="en-US" dirty="0"/>
          </a:p>
          <a:p>
            <a:pPr>
              <a:buFont typeface="Arial" panose="020B0604020202020204" pitchFamily="34" charset="0"/>
              <a:buChar char="•"/>
            </a:pPr>
            <a:r>
              <a:rPr lang="en-US" b="1" dirty="0"/>
              <a:t>Outcomes</a:t>
            </a:r>
            <a:r>
              <a:rPr lang="en-US" dirty="0"/>
              <a:t>: The implementation is expected to support a more AI-literate workforce and demonstrate the potential of AI to personalize education at scale.​</a:t>
            </a:r>
            <a:r>
              <a:rPr lang="en-US" dirty="0">
                <a:hlinkClick r:id="rId9"/>
              </a:rPr>
              <a:t>Axios</a:t>
            </a:r>
            <a:endParaRPr lang="en-US" dirty="0"/>
          </a:p>
          <a:p>
            <a:pPr>
              <a:buFont typeface="Arial" panose="020B0604020202020204" pitchFamily="34" charset="0"/>
              <a:buChar char="•"/>
            </a:pPr>
            <a:r>
              <a:rPr lang="en-US" b="1" dirty="0"/>
              <a:t>Reference</a:t>
            </a:r>
            <a:r>
              <a:rPr lang="en-US" dirty="0"/>
              <a:t>: OpenAI targets higher education in the U.S. with ChatGPT rollout at California State University</a:t>
            </a:r>
          </a:p>
          <a:p>
            <a:endParaRPr lang="en-US" dirty="0"/>
          </a:p>
        </p:txBody>
      </p:sp>
      <p:sp>
        <p:nvSpPr>
          <p:cNvPr id="4" name="Slide Number Placeholder 3"/>
          <p:cNvSpPr>
            <a:spLocks noGrp="1"/>
          </p:cNvSpPr>
          <p:nvPr>
            <p:ph type="sldNum" sz="quarter" idx="5"/>
          </p:nvPr>
        </p:nvSpPr>
        <p:spPr/>
        <p:txBody>
          <a:bodyPr/>
          <a:lstStyle/>
          <a:p>
            <a:fld id="{A99E4013-90AC-4430-B066-876510AEA576}" type="slidenum">
              <a:rPr lang="en-US" smtClean="0"/>
              <a:t>11</a:t>
            </a:fld>
            <a:endParaRPr lang="en-US" dirty="0"/>
          </a:p>
        </p:txBody>
      </p:sp>
    </p:spTree>
    <p:extLst>
      <p:ext uri="{BB962C8B-B14F-4D97-AF65-F5344CB8AC3E}">
        <p14:creationId xmlns:p14="http://schemas.microsoft.com/office/powerpoint/2010/main" val="184655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708D-34FE-98C7-A76E-D309C48D0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68A87-AF1D-01DC-9268-C3C57598B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DDEC4-6A00-AFB1-D855-328974C7CC01}"/>
              </a:ext>
            </a:extLst>
          </p:cNvPr>
          <p:cNvSpPr>
            <a:spLocks noGrp="1"/>
          </p:cNvSpPr>
          <p:nvPr>
            <p:ph type="body" idx="1"/>
          </p:nvPr>
        </p:nvSpPr>
        <p:spPr/>
        <p:txBody>
          <a:bodyPr/>
          <a:lstStyle/>
          <a:p>
            <a:pPr>
              <a:buNone/>
            </a:pPr>
            <a:r>
              <a:rPr lang="en-US" dirty="0"/>
              <a:t>Thank you for the clarification! Given the 30-minute limit, no breakout activities, and your focus on </a:t>
            </a:r>
            <a:r>
              <a:rPr lang="en-US" b="1" dirty="0"/>
              <a:t>detect/decide/act</a:t>
            </a:r>
            <a:r>
              <a:rPr lang="en-US" dirty="0"/>
              <a:t>, here’s a </a:t>
            </a:r>
            <a:r>
              <a:rPr lang="en-US" b="1" dirty="0"/>
              <a:t>refined, streamlined outline</a:t>
            </a:r>
            <a:r>
              <a:rPr lang="en-US" dirty="0"/>
              <a:t>. It balances concise delivery with rich, engaging examples and leaves space for participant interaction through discussion questions. You can move quickly but meaningfully through each section while emphasizing actionable insights.</a:t>
            </a:r>
          </a:p>
          <a:p>
            <a:pPr>
              <a:buNone/>
            </a:pPr>
            <a:r>
              <a:rPr lang="en-US" b="1" dirty="0"/>
              <a:t>Reframed Outline: AI for Competitive Advantage: Business Adoption Strategies &amp; Educational Implications</a:t>
            </a:r>
          </a:p>
          <a:p>
            <a:pPr>
              <a:buNone/>
            </a:pPr>
            <a:r>
              <a:rPr lang="en-US" b="1" dirty="0"/>
              <a:t>Style:</a:t>
            </a:r>
            <a:r>
              <a:rPr lang="en-US" dirty="0"/>
              <a:t> Interactive Workshop with Case Studies &amp; Discussion Prompts</a:t>
            </a:r>
            <a:br>
              <a:rPr lang="en-US" dirty="0"/>
            </a:br>
            <a:r>
              <a:rPr lang="en-US" b="1" dirty="0"/>
              <a:t>Time:</a:t>
            </a:r>
            <a:r>
              <a:rPr lang="en-US" dirty="0"/>
              <a:t> 30 minutes</a:t>
            </a:r>
            <a:br>
              <a:rPr lang="en-US" dirty="0"/>
            </a:br>
            <a:r>
              <a:rPr lang="en-US" b="1" dirty="0"/>
              <a:t>Core Flow:</a:t>
            </a:r>
            <a:endParaRPr lang="en-US" dirty="0"/>
          </a:p>
          <a:p>
            <a:pPr>
              <a:buFont typeface="+mj-lt"/>
              <a:buAutoNum type="arabicPeriod"/>
            </a:pPr>
            <a:r>
              <a:rPr lang="en-US" b="1" dirty="0"/>
              <a:t>Intro: Why AI Strategy Matters (3 min)</a:t>
            </a:r>
            <a:endParaRPr lang="en-US" dirty="0"/>
          </a:p>
          <a:p>
            <a:pPr>
              <a:buFont typeface="+mj-lt"/>
              <a:buAutoNum type="arabicPeriod"/>
            </a:pPr>
            <a:r>
              <a:rPr lang="en-US" b="1" dirty="0"/>
              <a:t>Detect / Decide / Act Model &amp; Case Studies (12 min)</a:t>
            </a:r>
            <a:endParaRPr lang="en-US" dirty="0"/>
          </a:p>
          <a:p>
            <a:pPr>
              <a:buFont typeface="+mj-lt"/>
              <a:buAutoNum type="arabicPeriod"/>
            </a:pPr>
            <a:r>
              <a:rPr lang="en-US" b="1" dirty="0"/>
              <a:t>Risks in AI Adoption (7 min)</a:t>
            </a:r>
            <a:endParaRPr lang="en-US" dirty="0"/>
          </a:p>
          <a:p>
            <a:pPr>
              <a:buFont typeface="+mj-lt"/>
              <a:buAutoNum type="arabicPeriod"/>
            </a:pPr>
            <a:r>
              <a:rPr lang="en-US" b="1" dirty="0"/>
              <a:t>Educational Implications (5 min)</a:t>
            </a:r>
            <a:endParaRPr lang="en-US" dirty="0"/>
          </a:p>
          <a:p>
            <a:pPr>
              <a:buFont typeface="+mj-lt"/>
              <a:buAutoNum type="arabicPeriod"/>
            </a:pPr>
            <a:r>
              <a:rPr lang="en-US" b="1" dirty="0"/>
              <a:t>Closing Discussion Prompts &amp; Wrap-Up (3 min)</a:t>
            </a:r>
            <a:endParaRPr lang="en-US" dirty="0"/>
          </a:p>
          <a:p>
            <a:pPr>
              <a:buNone/>
            </a:pPr>
            <a:r>
              <a:rPr lang="en-US" b="1" dirty="0"/>
              <a:t>Detailed Content Suggestions</a:t>
            </a:r>
          </a:p>
          <a:p>
            <a:pPr>
              <a:buNone/>
            </a:pPr>
            <a:r>
              <a:rPr lang="en-US" b="1" dirty="0"/>
              <a:t>1. Intro: Why AI Strategy Matters (3 min)</a:t>
            </a:r>
          </a:p>
          <a:p>
            <a:pPr>
              <a:buFont typeface="Arial" panose="020B0604020202020204" pitchFamily="34" charset="0"/>
              <a:buChar char="•"/>
            </a:pPr>
            <a:r>
              <a:rPr lang="en-US" b="1" dirty="0"/>
              <a:t>Key Message:</a:t>
            </a:r>
            <a:br>
              <a:rPr lang="en-US" dirty="0"/>
            </a:br>
            <a:r>
              <a:rPr lang="en-US" dirty="0"/>
              <a:t>AI isn’t just a technology—it’s a capability that requires strategic alignment to deliver real competitive advantage.</a:t>
            </a:r>
          </a:p>
          <a:p>
            <a:pPr>
              <a:buFont typeface="Arial" panose="020B0604020202020204" pitchFamily="34" charset="0"/>
              <a:buChar char="•"/>
            </a:pPr>
            <a:r>
              <a:rPr lang="en-US" b="1" dirty="0"/>
              <a:t>Brief Case Example:</a:t>
            </a:r>
            <a:br>
              <a:rPr lang="en-US" dirty="0"/>
            </a:br>
            <a:r>
              <a:rPr lang="en-US" b="1" dirty="0"/>
              <a:t>Netflix</a:t>
            </a:r>
            <a:r>
              <a:rPr lang="en-US" dirty="0"/>
              <a:t>: Early detection of streaming trends + decision to invest in proprietary algorithms + execution = dominance in content recommendation &amp; customer retention.</a:t>
            </a:r>
          </a:p>
          <a:p>
            <a:pPr>
              <a:buFont typeface="Arial" panose="020B0604020202020204" pitchFamily="34" charset="0"/>
              <a:buChar char="•"/>
            </a:pPr>
            <a:r>
              <a:rPr lang="en-US" b="1" dirty="0"/>
              <a:t>Discussion Prompt:</a:t>
            </a:r>
            <a:br>
              <a:rPr lang="en-US" dirty="0"/>
            </a:br>
            <a:r>
              <a:rPr lang="en-US" i="1" dirty="0"/>
              <a:t>How is your organization currently thinking about AI—reactively or strategically?</a:t>
            </a:r>
            <a:endParaRPr lang="en-US" dirty="0"/>
          </a:p>
          <a:p>
            <a:pPr>
              <a:buNone/>
            </a:pPr>
            <a:r>
              <a:rPr lang="en-US" b="1" dirty="0"/>
              <a:t>2. Detect / Decide / Act Model &amp; Case Studies (12 min total)</a:t>
            </a:r>
          </a:p>
          <a:p>
            <a:pPr>
              <a:buNone/>
            </a:pPr>
            <a:r>
              <a:rPr lang="en-US" b="1" dirty="0"/>
              <a:t>Detect (4 min)</a:t>
            </a:r>
          </a:p>
          <a:p>
            <a:pPr>
              <a:buFont typeface="Arial" panose="020B0604020202020204" pitchFamily="34" charset="0"/>
              <a:buChar char="•"/>
            </a:pPr>
            <a:r>
              <a:rPr lang="en-US" b="1" dirty="0"/>
              <a:t>Key Point:</a:t>
            </a:r>
            <a:br>
              <a:rPr lang="en-US" dirty="0"/>
            </a:br>
            <a:r>
              <a:rPr lang="en-US" dirty="0"/>
              <a:t>Businesses need intentional </a:t>
            </a:r>
            <a:r>
              <a:rPr lang="en-US" b="1" dirty="0"/>
              <a:t>horizon scanning</a:t>
            </a:r>
            <a:r>
              <a:rPr lang="en-US" dirty="0"/>
              <a:t> for AI opportunities &amp; threats, often through dedicated teams (Product, IT, Ops).</a:t>
            </a:r>
          </a:p>
          <a:p>
            <a:pPr>
              <a:buFont typeface="Arial" panose="020B0604020202020204" pitchFamily="34" charset="0"/>
              <a:buChar char="•"/>
            </a:pPr>
            <a:r>
              <a:rPr lang="en-US" b="1" dirty="0"/>
              <a:t>Case Example:</a:t>
            </a:r>
            <a:br>
              <a:rPr lang="en-US" dirty="0"/>
            </a:br>
            <a:r>
              <a:rPr lang="en-US" b="1" dirty="0"/>
              <a:t>UPS ORION (On-Road Integrated Optimization and Navigation)</a:t>
            </a:r>
            <a:br>
              <a:rPr lang="en-US" dirty="0"/>
            </a:br>
            <a:r>
              <a:rPr lang="en-US" dirty="0"/>
              <a:t>UPS developed internal teams to scan for route optimization opportunities, leveraging AI/ML to detect inefficiencies, saving millions in fuel.</a:t>
            </a:r>
          </a:p>
          <a:p>
            <a:pPr>
              <a:buFont typeface="Arial" panose="020B0604020202020204" pitchFamily="34" charset="0"/>
              <a:buChar char="•"/>
            </a:pPr>
            <a:r>
              <a:rPr lang="en-US" b="1" dirty="0"/>
              <a:t>Prompt Question:</a:t>
            </a:r>
            <a:br>
              <a:rPr lang="en-US" dirty="0"/>
            </a:br>
            <a:r>
              <a:rPr lang="en-US" i="1" dirty="0"/>
              <a:t>What AI trends or emerging opportunities are visible in your industry right now? Who in your organization is responsible for scanning the horizon?</a:t>
            </a:r>
            <a:endParaRPr lang="en-US" dirty="0"/>
          </a:p>
          <a:p>
            <a:pPr>
              <a:buNone/>
            </a:pPr>
            <a:r>
              <a:rPr lang="en-US" b="1" dirty="0"/>
              <a:t>Decide (4 min)</a:t>
            </a:r>
          </a:p>
          <a:p>
            <a:pPr>
              <a:buFont typeface="Arial" panose="020B0604020202020204" pitchFamily="34" charset="0"/>
              <a:buChar char="•"/>
            </a:pPr>
            <a:r>
              <a:rPr lang="en-US" b="1" dirty="0"/>
              <a:t>Key Point:</a:t>
            </a:r>
            <a:br>
              <a:rPr lang="en-US" dirty="0"/>
            </a:br>
            <a:r>
              <a:rPr lang="en-US" dirty="0"/>
              <a:t>Strategic decisions require aligning </a:t>
            </a:r>
            <a:r>
              <a:rPr lang="en-US" b="1" dirty="0"/>
              <a:t>people, processes, technologies, and budgets</a:t>
            </a:r>
            <a:r>
              <a:rPr lang="en-US" dirty="0"/>
              <a:t>—especially for AI, where data quality and security are critical.</a:t>
            </a:r>
          </a:p>
          <a:p>
            <a:pPr>
              <a:buFont typeface="Arial" panose="020B0604020202020204" pitchFamily="34" charset="0"/>
              <a:buChar char="•"/>
            </a:pPr>
            <a:r>
              <a:rPr lang="en-US" b="1" dirty="0"/>
              <a:t>Case Example:</a:t>
            </a:r>
            <a:br>
              <a:rPr lang="en-US" dirty="0"/>
            </a:br>
            <a:r>
              <a:rPr lang="en-US" b="1" dirty="0"/>
              <a:t>Walmart’s AI-enhanced supply chain</a:t>
            </a:r>
            <a:br>
              <a:rPr lang="en-US" dirty="0"/>
            </a:br>
            <a:r>
              <a:rPr lang="en-US" dirty="0"/>
              <a:t>Leadership committed to major investments in AI-driven demand forecasting, but only after deciding to upgrade data infrastructure and security protocols first.</a:t>
            </a:r>
          </a:p>
          <a:p>
            <a:pPr>
              <a:buFont typeface="Arial" panose="020B0604020202020204" pitchFamily="34" charset="0"/>
              <a:buChar char="•"/>
            </a:pPr>
            <a:r>
              <a:rPr lang="en-US" b="1" dirty="0"/>
              <a:t>Prompt Question:</a:t>
            </a:r>
            <a:br>
              <a:rPr lang="en-US" dirty="0"/>
            </a:br>
            <a:r>
              <a:rPr lang="en-US" i="1" dirty="0"/>
              <a:t>What’s your organization’s biggest challenge in deciding how to prioritize AI investments—talent, data, cost, or something else?</a:t>
            </a:r>
            <a:endParaRPr lang="en-US" dirty="0"/>
          </a:p>
          <a:p>
            <a:pPr>
              <a:buNone/>
            </a:pPr>
            <a:r>
              <a:rPr lang="en-US" b="1" dirty="0"/>
              <a:t>Act (4 min)</a:t>
            </a:r>
          </a:p>
          <a:p>
            <a:pPr>
              <a:buFont typeface="Arial" panose="020B0604020202020204" pitchFamily="34" charset="0"/>
              <a:buChar char="•"/>
            </a:pPr>
            <a:r>
              <a:rPr lang="en-US" b="1" dirty="0"/>
              <a:t>Key Point:</a:t>
            </a:r>
            <a:br>
              <a:rPr lang="en-US" dirty="0"/>
            </a:br>
            <a:r>
              <a:rPr lang="en-US" dirty="0"/>
              <a:t>Successful adoption is incremental. </a:t>
            </a:r>
            <a:r>
              <a:rPr lang="en-US" b="1" dirty="0"/>
              <a:t>"Land and Expand"</a:t>
            </a:r>
            <a:r>
              <a:rPr lang="en-US" dirty="0"/>
              <a:t> allows low-risk pilots before scaling.</a:t>
            </a:r>
          </a:p>
          <a:p>
            <a:pPr>
              <a:buFont typeface="Arial" panose="020B0604020202020204" pitchFamily="34" charset="0"/>
              <a:buChar char="•"/>
            </a:pPr>
            <a:r>
              <a:rPr lang="en-US" b="1" dirty="0"/>
              <a:t>Case Example:</a:t>
            </a:r>
            <a:br>
              <a:rPr lang="en-US" dirty="0"/>
            </a:br>
            <a:r>
              <a:rPr lang="en-US" b="1" dirty="0"/>
              <a:t>Spotify’s AI Recommendations</a:t>
            </a:r>
            <a:br>
              <a:rPr lang="en-US" dirty="0"/>
            </a:br>
            <a:r>
              <a:rPr lang="en-US" dirty="0"/>
              <a:t>Initial pilots in specific regions led to scaling globally. They continuously adapt algorithms based on user data, staying agile and mitigating risks.</a:t>
            </a:r>
          </a:p>
          <a:p>
            <a:pPr>
              <a:buFont typeface="Arial" panose="020B0604020202020204" pitchFamily="34" charset="0"/>
              <a:buChar char="•"/>
            </a:pPr>
            <a:r>
              <a:rPr lang="en-US" b="1" dirty="0"/>
              <a:t>Prompt Question:</a:t>
            </a:r>
            <a:br>
              <a:rPr lang="en-US" dirty="0"/>
            </a:br>
            <a:r>
              <a:rPr lang="en-US" i="1" dirty="0"/>
              <a:t>What’s a low-risk area in your organization where you could pilot AI today?</a:t>
            </a:r>
            <a:endParaRPr lang="en-US" dirty="0"/>
          </a:p>
          <a:p>
            <a:pPr>
              <a:buNone/>
            </a:pPr>
            <a:r>
              <a:rPr lang="en-US" b="1" dirty="0"/>
              <a:t>3. Risks in AI Adoption (7 min)</a:t>
            </a:r>
          </a:p>
          <a:p>
            <a:pPr>
              <a:buNone/>
            </a:pPr>
            <a:r>
              <a:rPr lang="en-US" b="1" dirty="0"/>
              <a:t>Ethical Risks:</a:t>
            </a:r>
          </a:p>
          <a:p>
            <a:pPr>
              <a:buFont typeface="Arial" panose="020B0604020202020204" pitchFamily="34" charset="0"/>
              <a:buChar char="•"/>
            </a:pPr>
            <a:r>
              <a:rPr lang="en-US" b="1" dirty="0"/>
              <a:t>Case:</a:t>
            </a:r>
            <a:br>
              <a:rPr lang="en-US" dirty="0"/>
            </a:br>
            <a:r>
              <a:rPr lang="en-US" b="1" dirty="0"/>
              <a:t>Amazon AI recruiting tool scrapped due to gender bias.</a:t>
            </a:r>
            <a:r>
              <a:rPr lang="en-US" dirty="0"/>
              <a:t> AI amplified historical biases in hiring data.</a:t>
            </a:r>
          </a:p>
          <a:p>
            <a:pPr>
              <a:buNone/>
            </a:pPr>
            <a:r>
              <a:rPr lang="en-US" b="1" dirty="0"/>
              <a:t>Financial Risks:</a:t>
            </a:r>
          </a:p>
          <a:p>
            <a:pPr>
              <a:buFont typeface="Arial" panose="020B0604020202020204" pitchFamily="34" charset="0"/>
              <a:buChar char="•"/>
            </a:pPr>
            <a:r>
              <a:rPr lang="en-US" b="1" dirty="0"/>
              <a:t>Case:</a:t>
            </a:r>
            <a:br>
              <a:rPr lang="en-US" dirty="0"/>
            </a:br>
            <a:r>
              <a:rPr lang="en-US" b="1" dirty="0"/>
              <a:t>IBM Watson in healthcare—huge investment but underwhelming ROI.</a:t>
            </a:r>
            <a:br>
              <a:rPr lang="en-US" dirty="0"/>
            </a:br>
            <a:r>
              <a:rPr lang="en-US" dirty="0"/>
              <a:t>Highlights need for well-scoped pilots and realistic expectations.</a:t>
            </a:r>
          </a:p>
          <a:p>
            <a:pPr>
              <a:buNone/>
            </a:pPr>
            <a:r>
              <a:rPr lang="en-US" b="1" dirty="0"/>
              <a:t>Operational Risks:</a:t>
            </a:r>
          </a:p>
          <a:p>
            <a:pPr>
              <a:buFont typeface="Arial" panose="020B0604020202020204" pitchFamily="34" charset="0"/>
              <a:buChar char="•"/>
            </a:pPr>
            <a:r>
              <a:rPr lang="en-US" b="1" dirty="0"/>
              <a:t>Case:</a:t>
            </a:r>
            <a:br>
              <a:rPr lang="en-US" dirty="0"/>
            </a:br>
            <a:r>
              <a:rPr lang="en-US" b="1" dirty="0"/>
              <a:t>British Airways AI customer service chatbot backlash.</a:t>
            </a:r>
            <a:br>
              <a:rPr lang="en-US" dirty="0"/>
            </a:br>
            <a:r>
              <a:rPr lang="en-US" dirty="0"/>
              <a:t>Lack of human-AI integration created poor customer experiences.</a:t>
            </a:r>
          </a:p>
          <a:p>
            <a:pPr>
              <a:buNone/>
            </a:pPr>
            <a:r>
              <a:rPr lang="en-US" b="1" dirty="0"/>
              <a:t>Prompt Question:</a:t>
            </a:r>
            <a:br>
              <a:rPr lang="en-US" dirty="0"/>
            </a:br>
            <a:r>
              <a:rPr lang="en-US" i="1" dirty="0"/>
              <a:t>Which risk—ethical, financial, operational—poses the greatest concern in your organization’s AI journey? How might it be mitigated?</a:t>
            </a:r>
            <a:endParaRPr lang="en-US" dirty="0"/>
          </a:p>
          <a:p>
            <a:pPr>
              <a:buNone/>
            </a:pPr>
            <a:r>
              <a:rPr lang="en-US" b="1" dirty="0"/>
              <a:t>4. Educational Implications (5 min)</a:t>
            </a:r>
          </a:p>
          <a:p>
            <a:pPr>
              <a:buFont typeface="Arial" panose="020B0604020202020204" pitchFamily="34" charset="0"/>
              <a:buChar char="•"/>
            </a:pPr>
            <a:r>
              <a:rPr lang="en-US" b="1" dirty="0"/>
              <a:t>Key Message:</a:t>
            </a:r>
            <a:br>
              <a:rPr lang="en-US" dirty="0"/>
            </a:br>
            <a:r>
              <a:rPr lang="en-US" dirty="0"/>
              <a:t>Students need more than technical AI skills—they need to be adaptable, ethically aware, and capable of cross-functional collaboration.</a:t>
            </a:r>
          </a:p>
          <a:p>
            <a:pPr>
              <a:buFont typeface="Arial" panose="020B0604020202020204" pitchFamily="34" charset="0"/>
              <a:buChar char="•"/>
            </a:pPr>
            <a:r>
              <a:rPr lang="en-US" b="1" dirty="0"/>
              <a:t>Example:</a:t>
            </a:r>
            <a:br>
              <a:rPr lang="en-US" dirty="0"/>
            </a:br>
            <a:r>
              <a:rPr lang="en-US" b="1" dirty="0"/>
              <a:t>Georgia Tech’s Jill Watson AI TA project:</a:t>
            </a:r>
            <a:br>
              <a:rPr lang="en-US" dirty="0"/>
            </a:br>
            <a:r>
              <a:rPr lang="en-US" dirty="0"/>
              <a:t>Students benefited from AI assistance, but curriculum emphasized understanding AI’s limits and ethical considerations.</a:t>
            </a:r>
          </a:p>
          <a:p>
            <a:pPr>
              <a:buFont typeface="Arial" panose="020B0604020202020204" pitchFamily="34" charset="0"/>
              <a:buChar char="•"/>
            </a:pPr>
            <a:r>
              <a:rPr lang="en-US" b="1" dirty="0"/>
              <a:t>Key Takeaways for Education:</a:t>
            </a:r>
            <a:endParaRPr lang="en-US" dirty="0"/>
          </a:p>
          <a:p>
            <a:pPr marL="742950" lvl="1" indent="-285750">
              <a:buFont typeface="Arial" panose="020B0604020202020204" pitchFamily="34" charset="0"/>
              <a:buChar char="•"/>
            </a:pPr>
            <a:r>
              <a:rPr lang="en-US" b="1" dirty="0"/>
              <a:t>AI Fluency</a:t>
            </a:r>
            <a:r>
              <a:rPr lang="en-US" dirty="0"/>
              <a:t>: Exposure to tools like ChatGPT, but framed critically.</a:t>
            </a:r>
          </a:p>
          <a:p>
            <a:pPr marL="742950" lvl="1" indent="-285750">
              <a:buFont typeface="Arial" panose="020B0604020202020204" pitchFamily="34" charset="0"/>
              <a:buChar char="•"/>
            </a:pPr>
            <a:r>
              <a:rPr lang="en-US" b="1" dirty="0"/>
              <a:t>Ethics Training</a:t>
            </a:r>
            <a:r>
              <a:rPr lang="en-US" dirty="0"/>
              <a:t>: Embedding bias detection, transparency principles.</a:t>
            </a:r>
          </a:p>
          <a:p>
            <a:pPr marL="742950" lvl="1" indent="-285750">
              <a:buFont typeface="Arial" panose="020B0604020202020204" pitchFamily="34" charset="0"/>
              <a:buChar char="•"/>
            </a:pPr>
            <a:r>
              <a:rPr lang="en-US" b="1" dirty="0"/>
              <a:t>Interdisciplinary Learning</a:t>
            </a:r>
            <a:r>
              <a:rPr lang="en-US" dirty="0"/>
              <a:t>: Pair AI with business, law, healthcare, etc.</a:t>
            </a:r>
          </a:p>
          <a:p>
            <a:pPr>
              <a:buNone/>
            </a:pPr>
            <a:r>
              <a:rPr lang="en-US" b="1" dirty="0"/>
              <a:t>Prompt Question:</a:t>
            </a:r>
            <a:br>
              <a:rPr lang="en-US" dirty="0"/>
            </a:br>
            <a:r>
              <a:rPr lang="en-US" i="1" dirty="0"/>
              <a:t>How should education shift to better prepare students for AI-driven workplaces?</a:t>
            </a:r>
            <a:endParaRPr lang="en-US" dirty="0"/>
          </a:p>
          <a:p>
            <a:pPr>
              <a:buNone/>
            </a:pPr>
            <a:r>
              <a:rPr lang="en-US" b="1" dirty="0"/>
              <a:t>5. Closing Discussion &amp; Wrap-Up (3 min)</a:t>
            </a:r>
          </a:p>
          <a:p>
            <a:pPr>
              <a:buNone/>
            </a:pPr>
            <a:r>
              <a:rPr lang="en-US" dirty="0"/>
              <a:t>End with a quick round of final thoughts:</a:t>
            </a:r>
          </a:p>
          <a:p>
            <a:pPr>
              <a:buFont typeface="Arial" panose="020B0604020202020204" pitchFamily="34" charset="0"/>
              <a:buChar char="•"/>
            </a:pPr>
            <a:r>
              <a:rPr lang="en-US" i="1" dirty="0"/>
              <a:t>Where does your organization sit in the detect/decide/act cycle?</a:t>
            </a:r>
            <a:endParaRPr lang="en-US" dirty="0"/>
          </a:p>
          <a:p>
            <a:pPr>
              <a:buFont typeface="Arial" panose="020B0604020202020204" pitchFamily="34" charset="0"/>
              <a:buChar char="•"/>
            </a:pPr>
            <a:r>
              <a:rPr lang="en-US" i="1" dirty="0"/>
              <a:t>What’s one action you’ll take after this session—detect better, decide more strategically, or act faster?</a:t>
            </a:r>
            <a:endParaRPr lang="en-US" dirty="0"/>
          </a:p>
          <a:p>
            <a:pPr>
              <a:buNone/>
            </a:pPr>
            <a:r>
              <a:rPr lang="en-US" b="1" dirty="0"/>
              <a:t>Supporting Sources with Links:</a:t>
            </a:r>
          </a:p>
          <a:p>
            <a:pPr>
              <a:buNone/>
            </a:pPr>
            <a:r>
              <a:rPr lang="en-US" dirty="0"/>
              <a:t>Topic Source Link AI State &amp; Trends McKinsey AI Report 2023 </a:t>
            </a:r>
            <a:r>
              <a:rPr lang="en-US" dirty="0">
                <a:hlinkClick r:id="rId3"/>
              </a:rPr>
              <a:t>Link</a:t>
            </a:r>
            <a:r>
              <a:rPr lang="en-US" dirty="0"/>
              <a:t> Detect/Decide/Act Example UPS ORION Case Study </a:t>
            </a:r>
            <a:r>
              <a:rPr lang="en-US" dirty="0">
                <a:hlinkClick r:id="rId4"/>
              </a:rPr>
              <a:t>Link</a:t>
            </a:r>
            <a:r>
              <a:rPr lang="en-US" dirty="0"/>
              <a:t> Walmart AI Roadmap Walmart’s AI Supply Chain </a:t>
            </a:r>
            <a:r>
              <a:rPr lang="en-US" dirty="0">
                <a:hlinkClick r:id="rId5"/>
              </a:rPr>
              <a:t>Link</a:t>
            </a:r>
            <a:r>
              <a:rPr lang="en-US" dirty="0"/>
              <a:t> Land &amp; Expand Harvard Business Review </a:t>
            </a:r>
            <a:r>
              <a:rPr lang="en-US" dirty="0">
                <a:hlinkClick r:id="rId6"/>
              </a:rPr>
              <a:t>Link</a:t>
            </a:r>
            <a:r>
              <a:rPr lang="en-US" dirty="0"/>
              <a:t> AI Risks MIT Sloan: Risks of AI </a:t>
            </a:r>
            <a:r>
              <a:rPr lang="en-US" dirty="0">
                <a:hlinkClick r:id="rId7"/>
              </a:rPr>
              <a:t>Link</a:t>
            </a:r>
            <a:r>
              <a:rPr lang="en-US" dirty="0"/>
              <a:t> Ethics Principles OECD AI Principles </a:t>
            </a:r>
            <a:r>
              <a:rPr lang="en-US" dirty="0">
                <a:hlinkClick r:id="rId8"/>
              </a:rPr>
              <a:t>Link</a:t>
            </a:r>
            <a:r>
              <a:rPr lang="en-US" dirty="0"/>
              <a:t> Education Implications World Economic Forum Schools of the Future </a:t>
            </a:r>
            <a:r>
              <a:rPr lang="en-US" dirty="0">
                <a:hlinkClick r:id="rId9"/>
              </a:rPr>
              <a:t>Link</a:t>
            </a:r>
            <a:r>
              <a:rPr lang="en-US" dirty="0"/>
              <a:t> Georgia Tech AI TA Jill Watson Project </a:t>
            </a:r>
            <a:r>
              <a:rPr lang="en-US" dirty="0">
                <a:hlinkClick r:id="rId10"/>
              </a:rPr>
              <a:t>Link</a:t>
            </a:r>
            <a:r>
              <a:rPr lang="en-US" dirty="0"/>
              <a:t> </a:t>
            </a:r>
            <a:r>
              <a:rPr lang="en-US" b="1" dirty="0"/>
              <a:t>Confidence Assessment: 98%</a:t>
            </a:r>
          </a:p>
          <a:p>
            <a:pPr>
              <a:buNone/>
            </a:pPr>
            <a:r>
              <a:rPr lang="en-US" dirty="0"/>
              <a:t>The structure tightly aligns with your abstract, maintains focus on detect/decide/act, balances discussion without losing time, and leverages relevant case studies from reputable sources. The content should fit neatly within 30 minutes, allowing for meaningful interaction while being practical and actionable.</a:t>
            </a:r>
          </a:p>
          <a:p>
            <a:r>
              <a:rPr lang="en-US" b="1" dirty="0"/>
              <a:t>Would you like me to integrate this content directly into your existing PPT draft with slide suggestions and visuals?</a:t>
            </a:r>
            <a:endParaRPr lang="en-US" dirty="0"/>
          </a:p>
          <a:p>
            <a:endParaRPr lang="en-US" dirty="0"/>
          </a:p>
        </p:txBody>
      </p:sp>
      <p:sp>
        <p:nvSpPr>
          <p:cNvPr id="4" name="Slide Number Placeholder 3">
            <a:extLst>
              <a:ext uri="{FF2B5EF4-FFF2-40B4-BE49-F238E27FC236}">
                <a16:creationId xmlns:a16="http://schemas.microsoft.com/office/drawing/2014/main" id="{3676CCFC-ED2A-2355-0985-4BE1B54F9C7A}"/>
              </a:ext>
            </a:extLst>
          </p:cNvPr>
          <p:cNvSpPr>
            <a:spLocks noGrp="1"/>
          </p:cNvSpPr>
          <p:nvPr>
            <p:ph type="sldNum" sz="quarter" idx="5"/>
          </p:nvPr>
        </p:nvSpPr>
        <p:spPr/>
        <p:txBody>
          <a:bodyPr/>
          <a:lstStyle/>
          <a:p>
            <a:fld id="{A99E4013-90AC-4430-B066-876510AEA576}" type="slidenum">
              <a:rPr lang="en-US" smtClean="0"/>
              <a:t>14</a:t>
            </a:fld>
            <a:endParaRPr lang="en-US" dirty="0"/>
          </a:p>
        </p:txBody>
      </p:sp>
    </p:spTree>
    <p:extLst>
      <p:ext uri="{BB962C8B-B14F-4D97-AF65-F5344CB8AC3E}">
        <p14:creationId xmlns:p14="http://schemas.microsoft.com/office/powerpoint/2010/main" val="153209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E4013-90AC-4430-B066-876510AEA576}" type="slidenum">
              <a:rPr lang="en-US" smtClean="0"/>
              <a:t>17</a:t>
            </a:fld>
            <a:endParaRPr lang="en-US" dirty="0"/>
          </a:p>
        </p:txBody>
      </p:sp>
    </p:spTree>
    <p:extLst>
      <p:ext uri="{BB962C8B-B14F-4D97-AF65-F5344CB8AC3E}">
        <p14:creationId xmlns:p14="http://schemas.microsoft.com/office/powerpoint/2010/main" val="394378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63CB-8DED-BEDE-F073-C797B6BFD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838A3-8AC7-CD36-267E-5BAC9255C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6F57E-B2C4-436E-07F7-3F7B3BF1138F}"/>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BFBAF76D-9F96-3948-5D6A-ED38A98D8B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DB6BD5-88B8-EC69-AB06-581D39B83C90}"/>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134016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78B8-8495-4A1E-3777-63381F630C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8FE28-452F-79D1-5D4C-95823A3C3E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89220-04EE-A22F-FC57-AE9D4ACA0F69}"/>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55030B2F-A7F0-D66B-35A1-7E3C3B96AD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908CE2-5AA2-9F61-B703-4BA6F3661CDE}"/>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20444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0F888-8AF1-3F32-6F24-E8104BD77D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0D75F-D077-FE53-AD6F-B5DB8B4A0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E7DA3-C4FF-0444-765D-27335F18B518}"/>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364FD7A3-EDF4-BA3B-4BF1-2410E49CC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377787-FCEF-BA81-E931-A3D1A69DCFCD}"/>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112789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38D0-5B89-B134-CC94-80F501C71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CE958B-B374-0D25-0D40-7DB8ED2A99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BAABE-B9CF-CB0F-2935-0168DE30D6A7}"/>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E5F70004-C84E-31A8-7899-50AC55D564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DC864E-9BC0-D610-1870-9B3F31719472}"/>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237075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CC76-D0EB-8C70-7499-8F2FB6B72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406B5-9B18-63BB-DB72-7DBFFC4DE7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2FE1C1-589E-CBE9-41B9-C484C89D2D4D}"/>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99305786-FA4C-3EB1-96A5-A030451955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54C69-B247-BFF9-4244-BA6FCCB51B41}"/>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2692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32CC-81CB-6C4B-850D-DE02A7DEE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88EE9-9E6E-5CAA-C220-3EAEA9B839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3AC5C-4AA3-C7AB-287C-C0B6AB6C3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E19CD7-DD6D-80D2-FFE4-2F2AC5F43A3F}"/>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6" name="Footer Placeholder 5">
            <a:extLst>
              <a:ext uri="{FF2B5EF4-FFF2-40B4-BE49-F238E27FC236}">
                <a16:creationId xmlns:a16="http://schemas.microsoft.com/office/drawing/2014/main" id="{2C7B6427-92A2-0C80-8843-12C703CB4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9C0EBE-A5C3-FB4B-D0B4-0D0420121C64}"/>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18035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B0C6-EAAB-DB44-2C7E-E242EC12EB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B2F5B-8DC3-0714-04FE-468F760D3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0AEB3-FEDB-690F-E0A3-FE15E761D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A75276-D46B-F83F-C8FE-E6C11A32F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791DBC-1CAC-2D44-FE45-9F2EB1498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83B46-61BE-BCEA-C6BE-73B44C72CF60}"/>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8" name="Footer Placeholder 7">
            <a:extLst>
              <a:ext uri="{FF2B5EF4-FFF2-40B4-BE49-F238E27FC236}">
                <a16:creationId xmlns:a16="http://schemas.microsoft.com/office/drawing/2014/main" id="{5A98C760-5CCC-E933-5769-ECBB3E0F4C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B0A230-347D-2B7F-D532-D4FFDC1496DA}"/>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12090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FA88-2673-501D-1EF4-11F593B1C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3D587-812C-1200-8C0B-063308DD3477}"/>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4" name="Footer Placeholder 3">
            <a:extLst>
              <a:ext uri="{FF2B5EF4-FFF2-40B4-BE49-F238E27FC236}">
                <a16:creationId xmlns:a16="http://schemas.microsoft.com/office/drawing/2014/main" id="{4AEBF539-40E0-8368-A2FB-534DC43861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4B001D-F7BB-EF67-FC55-E04548CD519A}"/>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9581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77C2D-FBEE-0C29-23A2-23C9084A86B0}"/>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3" name="Footer Placeholder 2">
            <a:extLst>
              <a:ext uri="{FF2B5EF4-FFF2-40B4-BE49-F238E27FC236}">
                <a16:creationId xmlns:a16="http://schemas.microsoft.com/office/drawing/2014/main" id="{2FE144D7-5AC5-BDE5-F073-FD403B4BC8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FF92D7-08B8-DDC9-5494-9D4C5CF4416B}"/>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255563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0CF5-4886-5358-E4CE-3DCD16360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B9263-D204-430A-AEB8-6323E2966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B530B-2077-E83A-E1F5-69D126EF2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FDFE3-64E3-7C10-EC9F-9F2F00DE1709}"/>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6" name="Footer Placeholder 5">
            <a:extLst>
              <a:ext uri="{FF2B5EF4-FFF2-40B4-BE49-F238E27FC236}">
                <a16:creationId xmlns:a16="http://schemas.microsoft.com/office/drawing/2014/main" id="{06FDC9B3-CD4E-C36D-63FC-A7D70B5504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76D619-FFFA-C0D8-6693-ED4F25DF4A32}"/>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60296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413-E7E6-E23A-1AD8-DC2242D52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98C5D-6B58-F5A4-04CA-9ABB7DBBD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CE738D-8C22-98EB-A4AA-8611410E8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977B1-9898-7223-3200-CB0FE73E60D6}"/>
              </a:ext>
            </a:extLst>
          </p:cNvPr>
          <p:cNvSpPr>
            <a:spLocks noGrp="1"/>
          </p:cNvSpPr>
          <p:nvPr>
            <p:ph type="dt" sz="half" idx="10"/>
          </p:nvPr>
        </p:nvSpPr>
        <p:spPr/>
        <p:txBody>
          <a:bodyPr/>
          <a:lstStyle/>
          <a:p>
            <a:fld id="{79279747-5DC1-444F-82D8-2A52AAA0A27F}" type="datetimeFigureOut">
              <a:rPr lang="en-US" smtClean="0"/>
              <a:t>3/27/2025</a:t>
            </a:fld>
            <a:endParaRPr lang="en-US" dirty="0"/>
          </a:p>
        </p:txBody>
      </p:sp>
      <p:sp>
        <p:nvSpPr>
          <p:cNvPr id="6" name="Footer Placeholder 5">
            <a:extLst>
              <a:ext uri="{FF2B5EF4-FFF2-40B4-BE49-F238E27FC236}">
                <a16:creationId xmlns:a16="http://schemas.microsoft.com/office/drawing/2014/main" id="{B563137B-37BA-7614-2559-84B5DCDDDE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FD75BE-114A-447D-D4E0-0D0C6E557CB8}"/>
              </a:ext>
            </a:extLst>
          </p:cNvPr>
          <p:cNvSpPr>
            <a:spLocks noGrp="1"/>
          </p:cNvSpPr>
          <p:nvPr>
            <p:ph type="sldNum" sz="quarter" idx="12"/>
          </p:nvPr>
        </p:nvSpPr>
        <p:spPr/>
        <p:txBody>
          <a:bodyPr/>
          <a:lstStyle/>
          <a:p>
            <a:fld id="{4FBEC3E0-D6E7-4BA5-8A8D-9C4ECCBCAFF5}" type="slidenum">
              <a:rPr lang="en-US" smtClean="0"/>
              <a:t>‹#›</a:t>
            </a:fld>
            <a:endParaRPr lang="en-US" dirty="0"/>
          </a:p>
        </p:txBody>
      </p:sp>
    </p:spTree>
    <p:extLst>
      <p:ext uri="{BB962C8B-B14F-4D97-AF65-F5344CB8AC3E}">
        <p14:creationId xmlns:p14="http://schemas.microsoft.com/office/powerpoint/2010/main" val="357694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7CE05-43AC-8650-E202-A0309A841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3AE010-D06D-59D4-36BD-94F865050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4D69E-9062-6015-C2F6-F6290C761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279747-5DC1-444F-82D8-2A52AAA0A27F}" type="datetimeFigureOut">
              <a:rPr lang="en-US" smtClean="0"/>
              <a:t>3/27/2025</a:t>
            </a:fld>
            <a:endParaRPr lang="en-US" dirty="0"/>
          </a:p>
        </p:txBody>
      </p:sp>
      <p:sp>
        <p:nvSpPr>
          <p:cNvPr id="5" name="Footer Placeholder 4">
            <a:extLst>
              <a:ext uri="{FF2B5EF4-FFF2-40B4-BE49-F238E27FC236}">
                <a16:creationId xmlns:a16="http://schemas.microsoft.com/office/drawing/2014/main" id="{877E9668-0806-9970-5855-62EC303A8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B97D615-3FD5-97ED-3645-71F6536DA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BEC3E0-D6E7-4BA5-8A8D-9C4ECCBCAFF5}" type="slidenum">
              <a:rPr lang="en-US" smtClean="0"/>
              <a:t>‹#›</a:t>
            </a:fld>
            <a:endParaRPr lang="en-US" dirty="0"/>
          </a:p>
        </p:txBody>
      </p:sp>
    </p:spTree>
    <p:extLst>
      <p:ext uri="{BB962C8B-B14F-4D97-AF65-F5344CB8AC3E}">
        <p14:creationId xmlns:p14="http://schemas.microsoft.com/office/powerpoint/2010/main" val="104310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mal_Mx1F6po?feature=oembed" TargetMode="External"/><Relationship Id="rId5" Type="http://schemas.openxmlformats.org/officeDocument/2006/relationships/hyperlink" Target="https://its.umich.edu/computing/ai/canvas-maizey-integration"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usnews.com/education/best-colleges/articles/why-some-college-professors-are-embracing-chatgpt" TargetMode="External"/><Relationship Id="rId2" Type="http://schemas.openxmlformats.org/officeDocument/2006/relationships/hyperlink" Target="https://ir.clarivate.com/news-events/press-releases/news-details/2024/Clarivate-Launches-Generative-AI-Powered-Primo-Research-Assistant/default.asp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rabbit.ai/" TargetMode="External"/><Relationship Id="rId2" Type="http://schemas.openxmlformats.org/officeDocument/2006/relationships/hyperlink" Target="https://consensus.app/search/"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mart-energy.com/regional-news/australia-new-zealand/university-nsw-becomes-testbed-iot-smart-city-tech/"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snews.com/best-colleges/college-of-charleston-3428" TargetMode="External"/><Relationship Id="rId1" Type="http://schemas.openxmlformats.org/officeDocument/2006/relationships/slideLayout" Target="../slideLayouts/slideLayout2.xml"/><Relationship Id="rId4" Type="http://schemas.openxmlformats.org/officeDocument/2006/relationships/hyperlink" Target="https://www.usnews.com/education/best-colleges/articles/why-some-college-professors-are-embracing-chatgp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and a group of people&#10;&#10;AI-generated content may be incorrect.">
            <a:extLst>
              <a:ext uri="{FF2B5EF4-FFF2-40B4-BE49-F238E27FC236}">
                <a16:creationId xmlns:a16="http://schemas.microsoft.com/office/drawing/2014/main" id="{5F8782F6-08A5-1DFB-135D-48E087BC2176}"/>
              </a:ext>
            </a:extLst>
          </p:cNvPr>
          <p:cNvPicPr>
            <a:picLocks noChangeAspect="1"/>
          </p:cNvPicPr>
          <p:nvPr/>
        </p:nvPicPr>
        <p:blipFill>
          <a:blip r:embed="rId2">
            <a:extLst>
              <a:ext uri="{28A0092B-C50C-407E-A947-70E740481C1C}">
                <a14:useLocalDpi xmlns:a14="http://schemas.microsoft.com/office/drawing/2010/main" val="0"/>
              </a:ext>
            </a:extLst>
          </a:blip>
          <a:srcRect r="19280" b="1"/>
          <a:stretch/>
        </p:blipFill>
        <p:spPr>
          <a:xfrm>
            <a:off x="1" y="10"/>
            <a:ext cx="8652386" cy="6857990"/>
          </a:xfrm>
          <a:prstGeom prst="rect">
            <a:avLst/>
          </a:prstGeom>
        </p:spPr>
      </p:pic>
      <p:sp>
        <p:nvSpPr>
          <p:cNvPr id="3" name="Subtitle 2">
            <a:extLst>
              <a:ext uri="{FF2B5EF4-FFF2-40B4-BE49-F238E27FC236}">
                <a16:creationId xmlns:a16="http://schemas.microsoft.com/office/drawing/2014/main" id="{14E2AFB9-424F-EAD0-5749-16792E7650EA}"/>
              </a:ext>
            </a:extLst>
          </p:cNvPr>
          <p:cNvSpPr>
            <a:spLocks noGrp="1"/>
          </p:cNvSpPr>
          <p:nvPr>
            <p:ph type="subTitle" idx="1"/>
          </p:nvPr>
        </p:nvSpPr>
        <p:spPr>
          <a:xfrm>
            <a:off x="8656763" y="5486400"/>
            <a:ext cx="3445766" cy="628153"/>
          </a:xfrm>
          <a:noFill/>
        </p:spPr>
        <p:txBody>
          <a:bodyPr vert="horz" lIns="91440" tIns="45720" rIns="91440" bIns="45720" rtlCol="0" anchor="t">
            <a:normAutofit fontScale="77500" lnSpcReduction="20000"/>
          </a:bodyPr>
          <a:lstStyle/>
          <a:p>
            <a:r>
              <a:rPr lang="en-US" sz="1600" dirty="0"/>
              <a:t>David Angelow – Associate Professor of Instruction</a:t>
            </a:r>
          </a:p>
          <a:p>
            <a:r>
              <a:rPr lang="en-US" sz="1600" dirty="0"/>
              <a:t>Connor Scott – MSDAIS Student</a:t>
            </a:r>
            <a:endParaRPr lang="en-US" dirty="0"/>
          </a:p>
          <a:p>
            <a:endParaRPr lang="en-US" sz="1600" dirty="0"/>
          </a:p>
        </p:txBody>
      </p:sp>
      <p:sp>
        <p:nvSpPr>
          <p:cNvPr id="6" name="Rectangle 1">
            <a:extLst>
              <a:ext uri="{FF2B5EF4-FFF2-40B4-BE49-F238E27FC236}">
                <a16:creationId xmlns:a16="http://schemas.microsoft.com/office/drawing/2014/main" id="{8B6A1F84-D542-FCBB-A535-38BED025E2E1}"/>
              </a:ext>
            </a:extLst>
          </p:cNvPr>
          <p:cNvSpPr>
            <a:spLocks noGrp="1" noChangeArrowheads="1"/>
          </p:cNvSpPr>
          <p:nvPr>
            <p:ph type="ctrTitle"/>
          </p:nvPr>
        </p:nvSpPr>
        <p:spPr bwMode="auto">
          <a:xfrm>
            <a:off x="8704139" y="717496"/>
            <a:ext cx="3445766" cy="45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Bef>
                <a:spcPts val="1000"/>
              </a:spcBef>
              <a:spcAft>
                <a:spcPct val="0"/>
              </a:spcAft>
              <a:buClrTx/>
              <a:buSzTx/>
              <a:tabLst/>
            </a:pPr>
            <a:r>
              <a:rPr lang="en-US" altLang="en-US" sz="3200" dirty="0">
                <a:latin typeface="+mn-lt"/>
                <a:ea typeface="+mn-ea"/>
                <a:cs typeface="+mn-cs"/>
              </a:rPr>
              <a:t>AI for Competitive Advantage</a:t>
            </a:r>
            <a:br>
              <a:rPr lang="en-US" altLang="en-US" sz="3200" dirty="0">
                <a:latin typeface="+mn-lt"/>
                <a:ea typeface="+mn-ea"/>
                <a:cs typeface="+mn-cs"/>
              </a:rPr>
            </a:br>
            <a:r>
              <a:rPr lang="en-US" altLang="en-US" sz="3200" dirty="0">
                <a:latin typeface="+mn-lt"/>
                <a:ea typeface="+mn-ea"/>
                <a:cs typeface="+mn-cs"/>
              </a:rPr>
              <a:t> </a:t>
            </a:r>
            <a:br>
              <a:rPr lang="en-US" altLang="en-US" sz="3200" dirty="0">
                <a:latin typeface="+mn-lt"/>
                <a:ea typeface="+mn-ea"/>
                <a:cs typeface="+mn-cs"/>
              </a:rPr>
            </a:br>
            <a:r>
              <a:rPr lang="en-US" altLang="en-US" sz="3200" dirty="0">
                <a:latin typeface="+mn-lt"/>
                <a:ea typeface="+mn-ea"/>
                <a:cs typeface="+mn-cs"/>
              </a:rPr>
              <a:t>Business Adoption Strategies and </a:t>
            </a:r>
            <a:br>
              <a:rPr lang="en-US" altLang="en-US" sz="3200" dirty="0">
                <a:latin typeface="+mn-lt"/>
                <a:ea typeface="+mn-ea"/>
                <a:cs typeface="+mn-cs"/>
              </a:rPr>
            </a:br>
            <a:r>
              <a:rPr lang="en-US" altLang="en-US" sz="3200" dirty="0">
                <a:latin typeface="+mn-lt"/>
                <a:ea typeface="+mn-ea"/>
                <a:cs typeface="+mn-cs"/>
              </a:rPr>
              <a:t>Educational Implications</a:t>
            </a:r>
            <a:br>
              <a:rPr lang="en-US" altLang="en-US" sz="3200" dirty="0">
                <a:latin typeface="+mn-lt"/>
                <a:ea typeface="+mn-ea"/>
                <a:cs typeface="+mn-cs"/>
              </a:rPr>
            </a:br>
            <a:br>
              <a:rPr lang="en-US" altLang="en-US" sz="3200" dirty="0">
                <a:latin typeface="+mn-lt"/>
                <a:ea typeface="+mn-ea"/>
                <a:cs typeface="+mn-cs"/>
              </a:rPr>
            </a:br>
            <a:r>
              <a:rPr lang="en-US" altLang="en-US" sz="3200" dirty="0">
                <a:latin typeface="+mn-lt"/>
                <a:ea typeface="+mn-ea"/>
                <a:cs typeface="+mn-cs"/>
              </a:rPr>
              <a:t>March 27, 2025</a:t>
            </a:r>
          </a:p>
        </p:txBody>
      </p:sp>
    </p:spTree>
    <p:extLst>
      <p:ext uri="{BB962C8B-B14F-4D97-AF65-F5344CB8AC3E}">
        <p14:creationId xmlns:p14="http://schemas.microsoft.com/office/powerpoint/2010/main" val="126142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7182-F7DA-52E4-72F4-5F5DA354A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2D905-77EA-59E6-0693-8B9FC7FA1E08}"/>
              </a:ext>
            </a:extLst>
          </p:cNvPr>
          <p:cNvSpPr>
            <a:spLocks noGrp="1"/>
          </p:cNvSpPr>
          <p:nvPr>
            <p:ph type="title"/>
          </p:nvPr>
        </p:nvSpPr>
        <p:spPr/>
        <p:txBody>
          <a:bodyPr>
            <a:normAutofit/>
          </a:bodyPr>
          <a:lstStyle/>
          <a:p>
            <a:r>
              <a:rPr lang="en-US" dirty="0"/>
              <a:t>Typically, pilots are executed in different domains </a:t>
            </a:r>
          </a:p>
        </p:txBody>
      </p:sp>
      <p:grpSp>
        <p:nvGrpSpPr>
          <p:cNvPr id="8" name="Group 7">
            <a:extLst>
              <a:ext uri="{FF2B5EF4-FFF2-40B4-BE49-F238E27FC236}">
                <a16:creationId xmlns:a16="http://schemas.microsoft.com/office/drawing/2014/main" id="{3B8F2BB2-4F1B-732C-B36F-9FF23C7F7D2F}"/>
              </a:ext>
            </a:extLst>
          </p:cNvPr>
          <p:cNvGrpSpPr/>
          <p:nvPr/>
        </p:nvGrpSpPr>
        <p:grpSpPr>
          <a:xfrm>
            <a:off x="908797" y="1771897"/>
            <a:ext cx="6561184" cy="3833688"/>
            <a:chOff x="3375835" y="1084552"/>
            <a:chExt cx="8364252" cy="5338587"/>
          </a:xfrm>
        </p:grpSpPr>
        <p:pic>
          <p:nvPicPr>
            <p:cNvPr id="4" name="Picture 3">
              <a:extLst>
                <a:ext uri="{FF2B5EF4-FFF2-40B4-BE49-F238E27FC236}">
                  <a16:creationId xmlns:a16="http://schemas.microsoft.com/office/drawing/2014/main" id="{82C07CA6-6DBD-E0DB-E8B4-9C64618BDA9E}"/>
                </a:ext>
              </a:extLst>
            </p:cNvPr>
            <p:cNvPicPr>
              <a:picLocks noChangeAspect="1"/>
            </p:cNvPicPr>
            <p:nvPr/>
          </p:nvPicPr>
          <p:blipFill>
            <a:blip r:embed="rId3"/>
            <a:stretch>
              <a:fillRect/>
            </a:stretch>
          </p:blipFill>
          <p:spPr>
            <a:xfrm>
              <a:off x="3375835" y="1084552"/>
              <a:ext cx="8364252" cy="5338587"/>
            </a:xfrm>
            <a:prstGeom prst="rect">
              <a:avLst/>
            </a:prstGeom>
          </p:spPr>
        </p:pic>
        <p:sp>
          <p:nvSpPr>
            <p:cNvPr id="5" name="Oval 4">
              <a:extLst>
                <a:ext uri="{FF2B5EF4-FFF2-40B4-BE49-F238E27FC236}">
                  <a16:creationId xmlns:a16="http://schemas.microsoft.com/office/drawing/2014/main" id="{3D459C0D-A968-0A85-6F82-50D666FECD01}"/>
                </a:ext>
              </a:extLst>
            </p:cNvPr>
            <p:cNvSpPr/>
            <p:nvPr/>
          </p:nvSpPr>
          <p:spPr>
            <a:xfrm>
              <a:off x="7153022" y="1290132"/>
              <a:ext cx="728283" cy="17074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1FE6D6C-7F5D-FE68-2EA7-E491AD6E0B1F}"/>
                </a:ext>
              </a:extLst>
            </p:cNvPr>
            <p:cNvSpPr/>
            <p:nvPr/>
          </p:nvSpPr>
          <p:spPr>
            <a:xfrm>
              <a:off x="4392626" y="2966604"/>
              <a:ext cx="728283" cy="17074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7576948-02EB-A752-68F7-5EC67BAE401D}"/>
                </a:ext>
              </a:extLst>
            </p:cNvPr>
            <p:cNvSpPr/>
            <p:nvPr/>
          </p:nvSpPr>
          <p:spPr>
            <a:xfrm>
              <a:off x="7590331" y="4715720"/>
              <a:ext cx="1397224" cy="151788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48524E38-86A4-7F4C-654D-5BA3CB5B34D4}"/>
              </a:ext>
            </a:extLst>
          </p:cNvPr>
          <p:cNvSpPr txBox="1"/>
          <p:nvPr/>
        </p:nvSpPr>
        <p:spPr>
          <a:xfrm>
            <a:off x="7961032" y="1612813"/>
            <a:ext cx="3528392" cy="2677656"/>
          </a:xfrm>
          <a:prstGeom prst="rect">
            <a:avLst/>
          </a:prstGeom>
          <a:noFill/>
        </p:spPr>
        <p:txBody>
          <a:bodyPr wrap="square" rtlCol="0">
            <a:spAutoFit/>
          </a:bodyPr>
          <a:lstStyle/>
          <a:p>
            <a:r>
              <a:rPr lang="en-US" dirty="0"/>
              <a:t>Within a domain selection is often driven by expected impact</a:t>
            </a:r>
          </a:p>
          <a:p>
            <a:endParaRPr lang="en-US" dirty="0"/>
          </a:p>
          <a:p>
            <a:r>
              <a:rPr lang="en-US" dirty="0"/>
              <a:t>We’ll look at how AI is used in 3 areas:</a:t>
            </a:r>
          </a:p>
          <a:p>
            <a:pPr marL="285750" indent="-285750">
              <a:buFont typeface="Arial" panose="020B0604020202020204" pitchFamily="34" charset="0"/>
              <a:buChar char="•"/>
            </a:pPr>
            <a:r>
              <a:rPr lang="en-US" dirty="0"/>
              <a:t>Conduct Courses </a:t>
            </a:r>
            <a:r>
              <a:rPr lang="en-US" sz="1200" dirty="0"/>
              <a:t>(Academics)</a:t>
            </a:r>
          </a:p>
          <a:p>
            <a:pPr marL="285750" indent="-285750">
              <a:buFont typeface="Arial" panose="020B0604020202020204" pitchFamily="34" charset="0"/>
              <a:buChar char="•"/>
            </a:pPr>
            <a:r>
              <a:rPr lang="en-US" dirty="0"/>
              <a:t>Execute Research </a:t>
            </a:r>
            <a:r>
              <a:rPr lang="en-US" sz="1200" dirty="0"/>
              <a:t>(Research)</a:t>
            </a:r>
          </a:p>
          <a:p>
            <a:pPr marL="285750" indent="-285750">
              <a:buFont typeface="Arial" panose="020B0604020202020204" pitchFamily="34" charset="0"/>
              <a:buChar char="•"/>
            </a:pPr>
            <a:r>
              <a:rPr lang="en-US" dirty="0"/>
              <a:t>Design/Maintain Facilities </a:t>
            </a:r>
            <a:r>
              <a:rPr lang="en-US" sz="1200" dirty="0"/>
              <a:t>(Organization Support)</a:t>
            </a:r>
          </a:p>
          <a:p>
            <a:endParaRPr lang="en-US" sz="1200" dirty="0"/>
          </a:p>
        </p:txBody>
      </p:sp>
      <p:sp>
        <p:nvSpPr>
          <p:cNvPr id="3" name="TextBox 2">
            <a:extLst>
              <a:ext uri="{FF2B5EF4-FFF2-40B4-BE49-F238E27FC236}">
                <a16:creationId xmlns:a16="http://schemas.microsoft.com/office/drawing/2014/main" id="{5ADE7128-86C8-055D-D8E8-E1E2E2F6791F}"/>
              </a:ext>
            </a:extLst>
          </p:cNvPr>
          <p:cNvSpPr txBox="1"/>
          <p:nvPr/>
        </p:nvSpPr>
        <p:spPr>
          <a:xfrm>
            <a:off x="1567542" y="5846544"/>
            <a:ext cx="8391721" cy="646331"/>
          </a:xfrm>
          <a:prstGeom prst="rect">
            <a:avLst/>
          </a:prstGeom>
          <a:noFill/>
        </p:spPr>
        <p:txBody>
          <a:bodyPr wrap="none" rtlCol="0">
            <a:spAutoFit/>
          </a:bodyPr>
          <a:lstStyle/>
          <a:p>
            <a:r>
              <a:rPr lang="en-US" i="1" dirty="0">
                <a:solidFill>
                  <a:srgbClr val="6653A2"/>
                </a:solidFill>
              </a:rPr>
              <a:t>Organizational Change Management is essential for piloting and long-term success</a:t>
            </a:r>
          </a:p>
          <a:p>
            <a:r>
              <a:rPr lang="en-US" i="1" dirty="0">
                <a:solidFill>
                  <a:srgbClr val="6653A2"/>
                </a:solidFill>
              </a:rPr>
              <a:t>	Resistance to change by faculty/staff creates a high-risk of failure</a:t>
            </a:r>
          </a:p>
        </p:txBody>
      </p:sp>
    </p:spTree>
    <p:extLst>
      <p:ext uri="{BB962C8B-B14F-4D97-AF65-F5344CB8AC3E}">
        <p14:creationId xmlns:p14="http://schemas.microsoft.com/office/powerpoint/2010/main" val="21926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E89E-548C-F48E-4164-588EF4C5F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F6AE2-69B1-0EAE-FCBD-E49CA096458D}"/>
              </a:ext>
            </a:extLst>
          </p:cNvPr>
          <p:cNvSpPr>
            <a:spLocks noGrp="1"/>
          </p:cNvSpPr>
          <p:nvPr>
            <p:ph type="title"/>
          </p:nvPr>
        </p:nvSpPr>
        <p:spPr>
          <a:xfrm>
            <a:off x="838200" y="365125"/>
            <a:ext cx="10515600" cy="1325563"/>
          </a:xfrm>
        </p:spPr>
        <p:txBody>
          <a:bodyPr>
            <a:normAutofit fontScale="90000"/>
          </a:bodyPr>
          <a:lstStyle/>
          <a:p>
            <a:r>
              <a:rPr lang="en-US" dirty="0"/>
              <a:t>Case Study on Conducting Courses - University of Michigan's Canvas Maizey Integration</a:t>
            </a:r>
          </a:p>
        </p:txBody>
      </p:sp>
      <p:sp>
        <p:nvSpPr>
          <p:cNvPr id="5" name="Content Placeholder 4">
            <a:extLst>
              <a:ext uri="{FF2B5EF4-FFF2-40B4-BE49-F238E27FC236}">
                <a16:creationId xmlns:a16="http://schemas.microsoft.com/office/drawing/2014/main" id="{28C4AC18-96DA-F4D3-E3BB-C221646EFDF6}"/>
              </a:ext>
            </a:extLst>
          </p:cNvPr>
          <p:cNvSpPr>
            <a:spLocks noGrp="1"/>
          </p:cNvSpPr>
          <p:nvPr>
            <p:ph idx="1"/>
          </p:nvPr>
        </p:nvSpPr>
        <p:spPr>
          <a:xfrm>
            <a:off x="838200" y="1825625"/>
            <a:ext cx="3947809" cy="4351338"/>
          </a:xfrm>
        </p:spPr>
        <p:txBody>
          <a:bodyPr>
            <a:normAutofit lnSpcReduction="10000"/>
          </a:bodyPr>
          <a:lstStyle/>
          <a:p>
            <a:r>
              <a:rPr lang="en-US" sz="2000" b="1" dirty="0"/>
              <a:t>Objective</a:t>
            </a:r>
            <a:r>
              <a:rPr lang="en-US" sz="2000" dirty="0"/>
              <a:t>: Enhance and personalize student learning experiences by providing 24/7 access AI tutor knowledgeable about specific course content</a:t>
            </a:r>
          </a:p>
          <a:p>
            <a:endParaRPr lang="en-US" sz="2000" dirty="0"/>
          </a:p>
          <a:p>
            <a:pPr>
              <a:buFont typeface="Arial" panose="020B0604020202020204" pitchFamily="34" charset="0"/>
              <a:buChar char="•"/>
            </a:pPr>
            <a:r>
              <a:rPr lang="en-US" sz="2000" b="1" dirty="0"/>
              <a:t>Implementation: </a:t>
            </a:r>
            <a:r>
              <a:rPr lang="en-US" sz="2000" dirty="0"/>
              <a:t>Developed a custom AI tool and integrated with Canvas</a:t>
            </a:r>
          </a:p>
          <a:p>
            <a:pPr>
              <a:buFont typeface="Arial" panose="020B0604020202020204" pitchFamily="34" charset="0"/>
              <a:buChar char="•"/>
            </a:pPr>
            <a:endParaRPr lang="en-US" sz="2000" dirty="0"/>
          </a:p>
          <a:p>
            <a:pPr>
              <a:buFont typeface="Arial" panose="020B0604020202020204" pitchFamily="34" charset="0"/>
              <a:buChar char="•"/>
            </a:pPr>
            <a:r>
              <a:rPr lang="en-US" sz="2000" b="1" dirty="0"/>
              <a:t>Outcomes</a:t>
            </a:r>
            <a:r>
              <a:rPr lang="en-US" sz="2000" dirty="0"/>
              <a:t>: Instructors can configure AI tutors in minutes, offering students immediate, course-specific assistance.</a:t>
            </a:r>
          </a:p>
        </p:txBody>
      </p:sp>
      <p:pic>
        <p:nvPicPr>
          <p:cNvPr id="8" name="Online Media 7" title="Professor Steven Clark on Maizey AI: U-M's Custom GenAI Tool">
            <a:hlinkClick r:id="" action="ppaction://media"/>
            <a:extLst>
              <a:ext uri="{FF2B5EF4-FFF2-40B4-BE49-F238E27FC236}">
                <a16:creationId xmlns:a16="http://schemas.microsoft.com/office/drawing/2014/main" id="{496F490D-B380-4B42-1A2C-1948DDECA308}"/>
              </a:ext>
            </a:extLst>
          </p:cNvPr>
          <p:cNvPicPr>
            <a:picLocks noRot="1" noChangeAspect="1"/>
          </p:cNvPicPr>
          <p:nvPr>
            <a:videoFile r:link="rId1"/>
          </p:nvPr>
        </p:nvPicPr>
        <p:blipFill>
          <a:blip r:embed="rId4"/>
          <a:stretch>
            <a:fillRect/>
          </a:stretch>
        </p:blipFill>
        <p:spPr>
          <a:xfrm>
            <a:off x="5243840" y="1825625"/>
            <a:ext cx="6697436" cy="3784060"/>
          </a:xfrm>
          <a:prstGeom prst="rect">
            <a:avLst/>
          </a:prstGeom>
        </p:spPr>
      </p:pic>
      <p:sp>
        <p:nvSpPr>
          <p:cNvPr id="9" name="TextBox 8">
            <a:extLst>
              <a:ext uri="{FF2B5EF4-FFF2-40B4-BE49-F238E27FC236}">
                <a16:creationId xmlns:a16="http://schemas.microsoft.com/office/drawing/2014/main" id="{B929A755-6E5B-10E9-8E07-50CA9CDAE093}"/>
              </a:ext>
            </a:extLst>
          </p:cNvPr>
          <p:cNvSpPr txBox="1"/>
          <p:nvPr/>
        </p:nvSpPr>
        <p:spPr>
          <a:xfrm>
            <a:off x="8421029" y="5719965"/>
            <a:ext cx="2297424" cy="230832"/>
          </a:xfrm>
          <a:prstGeom prst="rect">
            <a:avLst/>
          </a:prstGeom>
          <a:noFill/>
        </p:spPr>
        <p:txBody>
          <a:bodyPr wrap="none" rtlCol="0">
            <a:spAutoFit/>
          </a:bodyPr>
          <a:lstStyle/>
          <a:p>
            <a:r>
              <a:rPr lang="en-US" sz="900" dirty="0"/>
              <a:t>Reference: </a:t>
            </a:r>
            <a:r>
              <a:rPr lang="en-US" sz="900" dirty="0">
                <a:hlinkClick r:id="rId5"/>
              </a:rPr>
              <a:t>U-M Canvas Maizey Integration</a:t>
            </a:r>
            <a:endParaRPr lang="en-US" sz="900" dirty="0"/>
          </a:p>
        </p:txBody>
      </p:sp>
    </p:spTree>
    <p:extLst>
      <p:ext uri="{BB962C8B-B14F-4D97-AF65-F5344CB8AC3E}">
        <p14:creationId xmlns:p14="http://schemas.microsoft.com/office/powerpoint/2010/main" val="27200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ED06A-D616-DDC0-4942-9B85F4C09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8062D-392F-9936-A9A4-930F09AE5D13}"/>
              </a:ext>
            </a:extLst>
          </p:cNvPr>
          <p:cNvSpPr>
            <a:spLocks noGrp="1"/>
          </p:cNvSpPr>
          <p:nvPr>
            <p:ph type="title"/>
          </p:nvPr>
        </p:nvSpPr>
        <p:spPr/>
        <p:txBody>
          <a:bodyPr/>
          <a:lstStyle/>
          <a:p>
            <a:r>
              <a:rPr lang="en-US" dirty="0"/>
              <a:t>Case Study on Conducting Research</a:t>
            </a:r>
          </a:p>
        </p:txBody>
      </p:sp>
      <p:sp>
        <p:nvSpPr>
          <p:cNvPr id="3" name="Content Placeholder 2">
            <a:extLst>
              <a:ext uri="{FF2B5EF4-FFF2-40B4-BE49-F238E27FC236}">
                <a16:creationId xmlns:a16="http://schemas.microsoft.com/office/drawing/2014/main" id="{3E626499-CAAF-49D6-E6F3-4BE56AA3C45E}"/>
              </a:ext>
            </a:extLst>
          </p:cNvPr>
          <p:cNvSpPr>
            <a:spLocks noGrp="1"/>
          </p:cNvSpPr>
          <p:nvPr>
            <p:ph idx="1"/>
          </p:nvPr>
        </p:nvSpPr>
        <p:spPr>
          <a:xfrm>
            <a:off x="838200" y="1679722"/>
            <a:ext cx="4431890" cy="4351338"/>
          </a:xfrm>
        </p:spPr>
        <p:txBody>
          <a:bodyPr>
            <a:normAutofit fontScale="92500" lnSpcReduction="10000"/>
          </a:bodyPr>
          <a:lstStyle/>
          <a:p>
            <a:pPr>
              <a:buNone/>
            </a:pPr>
            <a:endParaRPr lang="en-US" dirty="0"/>
          </a:p>
          <a:p>
            <a:pPr>
              <a:buFont typeface="Arial" panose="020B0604020202020204" pitchFamily="34" charset="0"/>
              <a:buChar char="•"/>
            </a:pPr>
            <a:r>
              <a:rPr lang="en-US" sz="2000" b="1" dirty="0"/>
              <a:t>Objective</a:t>
            </a:r>
            <a:r>
              <a:rPr lang="en-US" sz="2000" dirty="0"/>
              <a:t>: Increase the efficiency for professors and students resulting in higher quality research</a:t>
            </a:r>
          </a:p>
          <a:p>
            <a:pPr>
              <a:buFont typeface="Arial" panose="020B0604020202020204" pitchFamily="34" charset="0"/>
              <a:buChar char="•"/>
            </a:pPr>
            <a:endParaRPr lang="en-US" sz="2000" dirty="0"/>
          </a:p>
          <a:p>
            <a:pPr>
              <a:buFont typeface="Arial" panose="020B0604020202020204" pitchFamily="34" charset="0"/>
              <a:buChar char="•"/>
            </a:pPr>
            <a:r>
              <a:rPr lang="en-US" sz="2000" b="1" dirty="0"/>
              <a:t>Implementation: </a:t>
            </a:r>
            <a:r>
              <a:rPr lang="en-US" sz="2000" dirty="0"/>
              <a:t>Developed a </a:t>
            </a:r>
            <a:r>
              <a:rPr lang="en-US" sz="2000" dirty="0">
                <a:hlinkClick r:id="rId2"/>
              </a:rPr>
              <a:t>specialized AI tool </a:t>
            </a:r>
            <a:r>
              <a:rPr lang="en-US" sz="2000" dirty="0"/>
              <a:t>with existing library technologies. Training data focused specifically on library content and subscriptions.</a:t>
            </a:r>
          </a:p>
          <a:p>
            <a:pPr>
              <a:buFont typeface="Arial" panose="020B0604020202020204" pitchFamily="34" charset="0"/>
              <a:buChar char="•"/>
            </a:pPr>
            <a:endParaRPr lang="en-US" sz="2000" dirty="0"/>
          </a:p>
          <a:p>
            <a:pPr>
              <a:buFont typeface="Arial" panose="020B0604020202020204" pitchFamily="34" charset="0"/>
              <a:buChar char="•"/>
            </a:pPr>
            <a:r>
              <a:rPr lang="en-US" sz="2000" b="1" dirty="0"/>
              <a:t>Outcomes</a:t>
            </a:r>
            <a:r>
              <a:rPr lang="en-US" sz="2000" dirty="0"/>
              <a:t>: Improved research results; more thorough results than alternatives with different training datasets</a:t>
            </a:r>
          </a:p>
        </p:txBody>
      </p:sp>
      <p:sp>
        <p:nvSpPr>
          <p:cNvPr id="7" name="TextBox 6">
            <a:extLst>
              <a:ext uri="{FF2B5EF4-FFF2-40B4-BE49-F238E27FC236}">
                <a16:creationId xmlns:a16="http://schemas.microsoft.com/office/drawing/2014/main" id="{287FA6AE-848E-84C5-FF12-C84F15E46CA1}"/>
              </a:ext>
            </a:extLst>
          </p:cNvPr>
          <p:cNvSpPr txBox="1"/>
          <p:nvPr/>
        </p:nvSpPr>
        <p:spPr>
          <a:xfrm>
            <a:off x="6568576" y="6277431"/>
            <a:ext cx="5246949" cy="215444"/>
          </a:xfrm>
          <a:prstGeom prst="rect">
            <a:avLst/>
          </a:prstGeom>
          <a:noFill/>
        </p:spPr>
        <p:txBody>
          <a:bodyPr wrap="none" rtlCol="0">
            <a:spAutoFit/>
          </a:bodyPr>
          <a:lstStyle/>
          <a:p>
            <a:r>
              <a:rPr lang="en-US" sz="800" dirty="0"/>
              <a:t>https://www.usnews.com</a:t>
            </a:r>
            <a:r>
              <a:rPr lang="en-US" sz="800" dirty="0">
                <a:hlinkClick r:id="rId3"/>
              </a:rPr>
              <a:t>/</a:t>
            </a:r>
            <a:r>
              <a:rPr lang="en-US" sz="800" dirty="0"/>
              <a:t>education/best-colleges/articles/why-some-college-professors-are-embracing-chatgpt</a:t>
            </a:r>
          </a:p>
        </p:txBody>
      </p:sp>
      <p:pic>
        <p:nvPicPr>
          <p:cNvPr id="4" name="Picture 3">
            <a:extLst>
              <a:ext uri="{FF2B5EF4-FFF2-40B4-BE49-F238E27FC236}">
                <a16:creationId xmlns:a16="http://schemas.microsoft.com/office/drawing/2014/main" id="{9D2633A6-C75B-40C6-6236-F3E4805948CC}"/>
              </a:ext>
            </a:extLst>
          </p:cNvPr>
          <p:cNvPicPr>
            <a:picLocks noChangeAspect="1"/>
          </p:cNvPicPr>
          <p:nvPr/>
        </p:nvPicPr>
        <p:blipFill>
          <a:blip r:embed="rId4"/>
          <a:stretch>
            <a:fillRect/>
          </a:stretch>
        </p:blipFill>
        <p:spPr>
          <a:xfrm>
            <a:off x="5540999" y="2024700"/>
            <a:ext cx="6528619" cy="3672348"/>
          </a:xfrm>
          <a:prstGeom prst="rect">
            <a:avLst/>
          </a:prstGeom>
        </p:spPr>
      </p:pic>
    </p:spTree>
    <p:extLst>
      <p:ext uri="{BB962C8B-B14F-4D97-AF65-F5344CB8AC3E}">
        <p14:creationId xmlns:p14="http://schemas.microsoft.com/office/powerpoint/2010/main" val="357478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DD26-741F-341A-5058-9A8542D6DF54}"/>
              </a:ext>
            </a:extLst>
          </p:cNvPr>
          <p:cNvSpPr>
            <a:spLocks noGrp="1"/>
          </p:cNvSpPr>
          <p:nvPr>
            <p:ph type="title"/>
          </p:nvPr>
        </p:nvSpPr>
        <p:spPr/>
        <p:txBody>
          <a:bodyPr/>
          <a:lstStyle/>
          <a:p>
            <a:r>
              <a:rPr lang="en-US" dirty="0"/>
              <a:t>Commercial tools exist to help increase research quality and volume</a:t>
            </a:r>
          </a:p>
        </p:txBody>
      </p:sp>
      <p:sp>
        <p:nvSpPr>
          <p:cNvPr id="3" name="Content Placeholder 2">
            <a:extLst>
              <a:ext uri="{FF2B5EF4-FFF2-40B4-BE49-F238E27FC236}">
                <a16:creationId xmlns:a16="http://schemas.microsoft.com/office/drawing/2014/main" id="{27E3217A-1A76-3BAA-87F0-FEDB663824D0}"/>
              </a:ext>
            </a:extLst>
          </p:cNvPr>
          <p:cNvSpPr>
            <a:spLocks noGrp="1"/>
          </p:cNvSpPr>
          <p:nvPr>
            <p:ph idx="1"/>
          </p:nvPr>
        </p:nvSpPr>
        <p:spPr>
          <a:xfrm>
            <a:off x="838200" y="1825625"/>
            <a:ext cx="4579374" cy="4351338"/>
          </a:xfrm>
        </p:spPr>
        <p:txBody>
          <a:bodyPr>
            <a:normAutofit/>
          </a:bodyPr>
          <a:lstStyle/>
          <a:p>
            <a:pPr>
              <a:buNone/>
            </a:pPr>
            <a:r>
              <a:rPr lang="en-US" sz="2000" b="1" u="sng" dirty="0">
                <a:hlinkClick r:id="rId2"/>
              </a:rPr>
              <a:t>Consensus</a:t>
            </a:r>
            <a:endParaRPr lang="en-US" sz="2000" b="1" dirty="0"/>
          </a:p>
          <a:p>
            <a:r>
              <a:rPr lang="en-US" sz="2000" dirty="0"/>
              <a:t>An academic search engine, powered by AI, but grounded in scientific research.…Everything is connected to real research papers.</a:t>
            </a:r>
          </a:p>
          <a:p>
            <a:endParaRPr lang="en-US" sz="2000" dirty="0"/>
          </a:p>
          <a:p>
            <a:endParaRPr lang="en-US" sz="2000" dirty="0"/>
          </a:p>
          <a:p>
            <a:pPr>
              <a:buNone/>
            </a:pPr>
            <a:r>
              <a:rPr lang="en-US" sz="2000" b="1" u="sng" dirty="0">
                <a:hlinkClick r:id="rId3"/>
              </a:rPr>
              <a:t>ResearchRabbit</a:t>
            </a:r>
            <a:endParaRPr lang="en-US" sz="2000" b="1" dirty="0"/>
          </a:p>
          <a:p>
            <a:r>
              <a:rPr lang="en-US" sz="2000" dirty="0"/>
              <a:t>An AI tool that is particularly helpful for researchers conducting literature reviews. </a:t>
            </a:r>
          </a:p>
          <a:p>
            <a:endParaRPr lang="en-US" sz="2000" dirty="0"/>
          </a:p>
        </p:txBody>
      </p:sp>
      <p:sp>
        <p:nvSpPr>
          <p:cNvPr id="4" name="TextBox 3">
            <a:extLst>
              <a:ext uri="{FF2B5EF4-FFF2-40B4-BE49-F238E27FC236}">
                <a16:creationId xmlns:a16="http://schemas.microsoft.com/office/drawing/2014/main" id="{445730C7-3270-BE3F-24D0-ABFF74D64D17}"/>
              </a:ext>
            </a:extLst>
          </p:cNvPr>
          <p:cNvSpPr txBox="1"/>
          <p:nvPr/>
        </p:nvSpPr>
        <p:spPr>
          <a:xfrm>
            <a:off x="8404698" y="6517532"/>
            <a:ext cx="3698448" cy="215444"/>
          </a:xfrm>
          <a:prstGeom prst="rect">
            <a:avLst/>
          </a:prstGeom>
          <a:noFill/>
        </p:spPr>
        <p:txBody>
          <a:bodyPr wrap="none" rtlCol="0">
            <a:spAutoFit/>
          </a:bodyPr>
          <a:lstStyle/>
          <a:p>
            <a:r>
              <a:rPr lang="en-US" sz="800" dirty="0"/>
              <a:t>https://www.highpoint.edu/library/2024/10/03/ai-tools-for-academic-research/</a:t>
            </a:r>
          </a:p>
        </p:txBody>
      </p:sp>
      <p:pic>
        <p:nvPicPr>
          <p:cNvPr id="6" name="Picture 5">
            <a:extLst>
              <a:ext uri="{FF2B5EF4-FFF2-40B4-BE49-F238E27FC236}">
                <a16:creationId xmlns:a16="http://schemas.microsoft.com/office/drawing/2014/main" id="{051A14EB-8885-D452-A40F-DF1A77F38B99}"/>
              </a:ext>
            </a:extLst>
          </p:cNvPr>
          <p:cNvPicPr>
            <a:picLocks noChangeAspect="1"/>
          </p:cNvPicPr>
          <p:nvPr/>
        </p:nvPicPr>
        <p:blipFill>
          <a:blip r:embed="rId4"/>
          <a:stretch>
            <a:fillRect/>
          </a:stretch>
        </p:blipFill>
        <p:spPr>
          <a:xfrm>
            <a:off x="5761042" y="2192592"/>
            <a:ext cx="6155654" cy="3462555"/>
          </a:xfrm>
          <a:prstGeom prst="rect">
            <a:avLst/>
          </a:prstGeom>
        </p:spPr>
      </p:pic>
    </p:spTree>
    <p:extLst>
      <p:ext uri="{BB962C8B-B14F-4D97-AF65-F5344CB8AC3E}">
        <p14:creationId xmlns:p14="http://schemas.microsoft.com/office/powerpoint/2010/main" val="406647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ACD8-4C46-9566-C913-813372485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CA5AA-2BE5-084F-C085-5BF5C7A8A8FD}"/>
              </a:ext>
            </a:extLst>
          </p:cNvPr>
          <p:cNvSpPr>
            <a:spLocks noGrp="1"/>
          </p:cNvSpPr>
          <p:nvPr>
            <p:ph type="title"/>
          </p:nvPr>
        </p:nvSpPr>
        <p:spPr/>
        <p:txBody>
          <a:bodyPr/>
          <a:lstStyle/>
          <a:p>
            <a:r>
              <a:rPr lang="en-US" dirty="0"/>
              <a:t>In addition to academic and research applications, AI helps support functions</a:t>
            </a:r>
          </a:p>
        </p:txBody>
      </p:sp>
      <p:pic>
        <p:nvPicPr>
          <p:cNvPr id="5" name="Picture 4">
            <a:extLst>
              <a:ext uri="{FF2B5EF4-FFF2-40B4-BE49-F238E27FC236}">
                <a16:creationId xmlns:a16="http://schemas.microsoft.com/office/drawing/2014/main" id="{DE8F962D-BF17-9C03-B193-C9EE09746C63}"/>
              </a:ext>
            </a:extLst>
          </p:cNvPr>
          <p:cNvPicPr>
            <a:picLocks noChangeAspect="1"/>
          </p:cNvPicPr>
          <p:nvPr/>
        </p:nvPicPr>
        <p:blipFill>
          <a:blip r:embed="rId3"/>
          <a:stretch>
            <a:fillRect/>
          </a:stretch>
        </p:blipFill>
        <p:spPr>
          <a:xfrm>
            <a:off x="3900643" y="1890650"/>
            <a:ext cx="7042469" cy="4438898"/>
          </a:xfrm>
          <a:prstGeom prst="rect">
            <a:avLst/>
          </a:prstGeom>
        </p:spPr>
      </p:pic>
      <p:sp>
        <p:nvSpPr>
          <p:cNvPr id="6" name="Oval 5">
            <a:extLst>
              <a:ext uri="{FF2B5EF4-FFF2-40B4-BE49-F238E27FC236}">
                <a16:creationId xmlns:a16="http://schemas.microsoft.com/office/drawing/2014/main" id="{38008D2F-F5B1-7E41-B2AB-88774DEB4EB8}"/>
              </a:ext>
            </a:extLst>
          </p:cNvPr>
          <p:cNvSpPr/>
          <p:nvPr/>
        </p:nvSpPr>
        <p:spPr>
          <a:xfrm>
            <a:off x="7080930" y="2061584"/>
            <a:ext cx="613194" cy="1419675"/>
          </a:xfrm>
          <a:prstGeom prst="ellipse">
            <a:avLst/>
          </a:prstGeom>
          <a:noFill/>
          <a:ln>
            <a:solidFill>
              <a:srgbClr val="042433">
                <a:alpha val="25098"/>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2B87579-53CE-3166-F885-A96B8FE7A746}"/>
              </a:ext>
            </a:extLst>
          </p:cNvPr>
          <p:cNvSpPr/>
          <p:nvPr/>
        </p:nvSpPr>
        <p:spPr>
          <a:xfrm>
            <a:off x="4756753" y="3455528"/>
            <a:ext cx="613194" cy="1419675"/>
          </a:xfrm>
          <a:prstGeom prst="ellipse">
            <a:avLst/>
          </a:prstGeom>
          <a:noFill/>
          <a:ln>
            <a:solidFill>
              <a:srgbClr val="042433">
                <a:alpha val="25098"/>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B956AF4-E188-3B1A-6FC0-A874BDBEDDAB}"/>
              </a:ext>
            </a:extLst>
          </p:cNvPr>
          <p:cNvSpPr/>
          <p:nvPr/>
        </p:nvSpPr>
        <p:spPr>
          <a:xfrm>
            <a:off x="7449132" y="4909873"/>
            <a:ext cx="1176424" cy="12620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15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29FD1-092F-11C7-ADEC-20B26A874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70C30-39C0-8A91-875B-2C2851E0049B}"/>
              </a:ext>
            </a:extLst>
          </p:cNvPr>
          <p:cNvSpPr>
            <a:spLocks noGrp="1"/>
          </p:cNvSpPr>
          <p:nvPr>
            <p:ph type="title"/>
          </p:nvPr>
        </p:nvSpPr>
        <p:spPr>
          <a:xfrm>
            <a:off x="838200" y="365125"/>
            <a:ext cx="10515600" cy="1325563"/>
          </a:xfrm>
        </p:spPr>
        <p:txBody>
          <a:bodyPr>
            <a:normAutofit fontScale="90000"/>
          </a:bodyPr>
          <a:lstStyle/>
          <a:p>
            <a:r>
              <a:rPr lang="en-US" sz="3600" dirty="0"/>
              <a:t>Case Study on Facility Design and Maintenance - University of New South Wales (UNSW) – IoT-Enabled Smart Campus</a:t>
            </a:r>
            <a:br>
              <a:rPr lang="en-US" dirty="0"/>
            </a:br>
            <a:endParaRPr lang="en-US" dirty="0"/>
          </a:p>
        </p:txBody>
      </p:sp>
      <p:sp>
        <p:nvSpPr>
          <p:cNvPr id="3" name="Content Placeholder 2">
            <a:extLst>
              <a:ext uri="{FF2B5EF4-FFF2-40B4-BE49-F238E27FC236}">
                <a16:creationId xmlns:a16="http://schemas.microsoft.com/office/drawing/2014/main" id="{1F9252AD-BB4F-B4FB-6CA4-A57946B54EC0}"/>
              </a:ext>
            </a:extLst>
          </p:cNvPr>
          <p:cNvSpPr>
            <a:spLocks noGrp="1"/>
          </p:cNvSpPr>
          <p:nvPr>
            <p:ph idx="1"/>
          </p:nvPr>
        </p:nvSpPr>
        <p:spPr>
          <a:xfrm>
            <a:off x="838200" y="1531271"/>
            <a:ext cx="4195916" cy="4351338"/>
          </a:xfrm>
        </p:spPr>
        <p:txBody>
          <a:bodyPr>
            <a:noAutofit/>
          </a:bodyPr>
          <a:lstStyle/>
          <a:p>
            <a:pPr marL="0" indent="0">
              <a:buNone/>
            </a:pPr>
            <a:r>
              <a:rPr lang="en-US" sz="2000" b="1" dirty="0"/>
              <a:t>Objective: </a:t>
            </a:r>
            <a:r>
              <a:rPr lang="en-US" sz="2000" dirty="0"/>
              <a:t>Enhance the efficiency of campus facilities.  Increase sustainability.</a:t>
            </a:r>
          </a:p>
          <a:p>
            <a:pPr marL="0" indent="0">
              <a:buNone/>
            </a:pPr>
            <a:endParaRPr lang="en-US" sz="2000" dirty="0"/>
          </a:p>
          <a:p>
            <a:pPr marL="0" indent="0">
              <a:buNone/>
            </a:pPr>
            <a:r>
              <a:rPr lang="en-US" sz="2000" b="1" dirty="0"/>
              <a:t>Implementation</a:t>
            </a:r>
            <a:r>
              <a:rPr lang="en-US" sz="2000" dirty="0"/>
              <a:t>: A smart campus framework integrating Internet of Things (IoT) sensors and AI analytics to monitor and optimize resource usage </a:t>
            </a:r>
          </a:p>
          <a:p>
            <a:pPr marL="0" indent="0">
              <a:buNone/>
            </a:pPr>
            <a:endParaRPr lang="en-US" sz="2000" dirty="0"/>
          </a:p>
          <a:p>
            <a:pPr marL="0" indent="0">
              <a:buNone/>
            </a:pPr>
            <a:r>
              <a:rPr lang="en-US" sz="2000" b="1" dirty="0"/>
              <a:t>Outcomes: </a:t>
            </a:r>
            <a:r>
              <a:rPr lang="en-US" sz="2000" dirty="0"/>
              <a:t>AI-driven system enabled dynamic allocation of resources.</a:t>
            </a:r>
          </a:p>
          <a:p>
            <a:pPr marL="457200" lvl="1" indent="0">
              <a:buNone/>
            </a:pPr>
            <a:r>
              <a:rPr lang="en-US" sz="1600" dirty="0"/>
              <a:t>Reduced energy waste and improved utilization of campus spaces. </a:t>
            </a:r>
          </a:p>
          <a:p>
            <a:pPr marL="457200" lvl="1" indent="0">
              <a:buNone/>
            </a:pPr>
            <a:r>
              <a:rPr lang="en-US" sz="1600" dirty="0"/>
              <a:t>Predictive analytics facilitated proactive maintenance, decreasing downtime</a:t>
            </a:r>
          </a:p>
        </p:txBody>
      </p:sp>
      <p:pic>
        <p:nvPicPr>
          <p:cNvPr id="10" name="Picture 9">
            <a:extLst>
              <a:ext uri="{FF2B5EF4-FFF2-40B4-BE49-F238E27FC236}">
                <a16:creationId xmlns:a16="http://schemas.microsoft.com/office/drawing/2014/main" id="{63C35EDC-6424-F51B-C702-C36ACC1E7C07}"/>
              </a:ext>
            </a:extLst>
          </p:cNvPr>
          <p:cNvPicPr>
            <a:picLocks noChangeAspect="1"/>
          </p:cNvPicPr>
          <p:nvPr/>
        </p:nvPicPr>
        <p:blipFill>
          <a:blip r:embed="rId2"/>
          <a:stretch>
            <a:fillRect/>
          </a:stretch>
        </p:blipFill>
        <p:spPr>
          <a:xfrm>
            <a:off x="5535564" y="2072149"/>
            <a:ext cx="6095998" cy="3428999"/>
          </a:xfrm>
          <a:prstGeom prst="rect">
            <a:avLst/>
          </a:prstGeom>
        </p:spPr>
      </p:pic>
      <p:sp>
        <p:nvSpPr>
          <p:cNvPr id="12" name="TextBox 11">
            <a:extLst>
              <a:ext uri="{FF2B5EF4-FFF2-40B4-BE49-F238E27FC236}">
                <a16:creationId xmlns:a16="http://schemas.microsoft.com/office/drawing/2014/main" id="{CB26179A-68DC-9DEE-9843-6C70F670B7ED}"/>
              </a:ext>
            </a:extLst>
          </p:cNvPr>
          <p:cNvSpPr txBox="1"/>
          <p:nvPr/>
        </p:nvSpPr>
        <p:spPr>
          <a:xfrm>
            <a:off x="5566893" y="5544055"/>
            <a:ext cx="6094378" cy="338554"/>
          </a:xfrm>
          <a:prstGeom prst="rect">
            <a:avLst/>
          </a:prstGeom>
          <a:noFill/>
        </p:spPr>
        <p:txBody>
          <a:bodyPr wrap="square">
            <a:spAutoFit/>
          </a:bodyPr>
          <a:lstStyle/>
          <a:p>
            <a:pPr marL="0" indent="0">
              <a:buNone/>
            </a:pPr>
            <a:r>
              <a:rPr lang="en-US" sz="800" dirty="0">
                <a:hlinkClick r:id="rId3"/>
              </a:rPr>
              <a:t>Reference: https://www.smart-energy.com/regional-news/australia-new-zealand/university-nsw-becomes-testbed-iot-smart-city-tech/</a:t>
            </a:r>
            <a:endParaRPr lang="en-US" sz="800" dirty="0"/>
          </a:p>
        </p:txBody>
      </p:sp>
    </p:spTree>
    <p:extLst>
      <p:ext uri="{BB962C8B-B14F-4D97-AF65-F5344CB8AC3E}">
        <p14:creationId xmlns:p14="http://schemas.microsoft.com/office/powerpoint/2010/main" val="126688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539A0-DC47-C65F-189B-1F20A6B31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C7A99-81AE-8139-1242-43790A1407E2}"/>
              </a:ext>
            </a:extLst>
          </p:cNvPr>
          <p:cNvSpPr>
            <a:spLocks noGrp="1"/>
          </p:cNvSpPr>
          <p:nvPr>
            <p:ph type="title"/>
          </p:nvPr>
        </p:nvSpPr>
        <p:spPr/>
        <p:txBody>
          <a:bodyPr/>
          <a:lstStyle/>
          <a:p>
            <a:r>
              <a:rPr lang="en-US" sz="4400" dirty="0"/>
              <a:t>Implications and Considerations</a:t>
            </a:r>
            <a:endParaRPr lang="en-US" dirty="0"/>
          </a:p>
        </p:txBody>
      </p:sp>
      <p:graphicFrame>
        <p:nvGraphicFramePr>
          <p:cNvPr id="8" name="Content Placeholder 2">
            <a:extLst>
              <a:ext uri="{FF2B5EF4-FFF2-40B4-BE49-F238E27FC236}">
                <a16:creationId xmlns:a16="http://schemas.microsoft.com/office/drawing/2014/main" id="{9D5B857E-EBF5-A7B7-8009-F5E52918C5EC}"/>
              </a:ext>
            </a:extLst>
          </p:cNvPr>
          <p:cNvGraphicFramePr>
            <a:graphicFrameLocks noGrp="1"/>
          </p:cNvGraphicFramePr>
          <p:nvPr>
            <p:ph idx="1"/>
            <p:extLst>
              <p:ext uri="{D42A27DB-BD31-4B8C-83A1-F6EECF244321}">
                <p14:modId xmlns:p14="http://schemas.microsoft.com/office/powerpoint/2010/main" val="3851860567"/>
              </p:ext>
            </p:extLst>
          </p:nvPr>
        </p:nvGraphicFramePr>
        <p:xfrm>
          <a:off x="1135705" y="1248823"/>
          <a:ext cx="9920591" cy="5311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7414A01-B649-26F1-A7AE-7FFF959B74F8}"/>
              </a:ext>
            </a:extLst>
          </p:cNvPr>
          <p:cNvSpPr txBox="1"/>
          <p:nvPr/>
        </p:nvSpPr>
        <p:spPr>
          <a:xfrm>
            <a:off x="742722" y="6354375"/>
            <a:ext cx="5306261" cy="276999"/>
          </a:xfrm>
          <a:prstGeom prst="rect">
            <a:avLst/>
          </a:prstGeom>
          <a:noFill/>
        </p:spPr>
        <p:txBody>
          <a:bodyPr wrap="none" rtlCol="0">
            <a:spAutoFit/>
          </a:bodyPr>
          <a:lstStyle/>
          <a:p>
            <a:pPr>
              <a:buNone/>
            </a:pPr>
            <a:r>
              <a:rPr lang="en-US" sz="1200" dirty="0"/>
              <a:t>*Land and Expand is a method starting small with pilots, learning, and scaling</a:t>
            </a:r>
            <a:endParaRPr lang="en-US" dirty="0"/>
          </a:p>
        </p:txBody>
      </p:sp>
    </p:spTree>
    <p:extLst>
      <p:ext uri="{BB962C8B-B14F-4D97-AF65-F5344CB8AC3E}">
        <p14:creationId xmlns:p14="http://schemas.microsoft.com/office/powerpoint/2010/main" val="419292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0F0E-4A5C-A46A-5D10-C24B2EA58C0B}"/>
              </a:ext>
            </a:extLst>
          </p:cNvPr>
          <p:cNvSpPr>
            <a:spLocks noGrp="1"/>
          </p:cNvSpPr>
          <p:nvPr>
            <p:ph type="title"/>
          </p:nvPr>
        </p:nvSpPr>
        <p:spPr>
          <a:xfrm>
            <a:off x="838200" y="365125"/>
            <a:ext cx="10515600" cy="1325563"/>
          </a:xfrm>
        </p:spPr>
        <p:txBody>
          <a:bodyPr/>
          <a:lstStyle/>
          <a:p>
            <a:r>
              <a:rPr lang="en-US" dirty="0"/>
              <a:t>Wrap-up</a:t>
            </a:r>
          </a:p>
        </p:txBody>
      </p:sp>
      <p:sp>
        <p:nvSpPr>
          <p:cNvPr id="3" name="Content Placeholder 2">
            <a:extLst>
              <a:ext uri="{FF2B5EF4-FFF2-40B4-BE49-F238E27FC236}">
                <a16:creationId xmlns:a16="http://schemas.microsoft.com/office/drawing/2014/main" id="{7695E6FF-D73F-C55A-D95C-64EE9D3A4B4E}"/>
              </a:ext>
            </a:extLst>
          </p:cNvPr>
          <p:cNvSpPr>
            <a:spLocks noGrp="1"/>
          </p:cNvSpPr>
          <p:nvPr>
            <p:ph idx="1"/>
          </p:nvPr>
        </p:nvSpPr>
        <p:spPr>
          <a:xfrm>
            <a:off x="838200" y="1825625"/>
            <a:ext cx="10515600" cy="4351338"/>
          </a:xfrm>
        </p:spPr>
        <p:txBody>
          <a:bodyPr>
            <a:normAutofit fontScale="85000" lnSpcReduction="20000"/>
          </a:bodyPr>
          <a:lstStyle/>
          <a:p>
            <a:r>
              <a:rPr lang="en-US" dirty="0"/>
              <a:t>AI is a disruptive technology and a capability map can be useful in strategy and roadmap development</a:t>
            </a:r>
          </a:p>
          <a:p>
            <a:pPr lvl="1"/>
            <a:r>
              <a:rPr lang="en-US" dirty="0"/>
              <a:t>Prioritize where to deploy AI based on the impact/benefit</a:t>
            </a:r>
          </a:p>
          <a:p>
            <a:pPr lvl="1"/>
            <a:endParaRPr lang="en-US" dirty="0"/>
          </a:p>
          <a:p>
            <a:r>
              <a:rPr lang="en-US" dirty="0"/>
              <a:t>Develop a strategy that considers budget and organizational readiness </a:t>
            </a:r>
          </a:p>
          <a:p>
            <a:pPr lvl="1"/>
            <a:r>
              <a:rPr lang="en-US" dirty="0"/>
              <a:t>Is faculty/staff data literacy at the level needed to use tool … if not, what is needed to close the gap</a:t>
            </a:r>
          </a:p>
          <a:p>
            <a:pPr lvl="1"/>
            <a:r>
              <a:rPr lang="en-US" dirty="0"/>
              <a:t>Are the faculty/staff willing and able to attempt using new capabilities as a pilot?</a:t>
            </a:r>
          </a:p>
          <a:p>
            <a:pPr lvl="1"/>
            <a:endParaRPr lang="en-US" dirty="0"/>
          </a:p>
          <a:p>
            <a:r>
              <a:rPr lang="en-US" dirty="0"/>
              <a:t>Ethical and privacy concerns in AI usage are huge! Faculty/Staff need to be trained and aware of constraints to reduce legal risks.</a:t>
            </a:r>
          </a:p>
          <a:p>
            <a:endParaRPr lang="en-US" dirty="0"/>
          </a:p>
          <a:p>
            <a:r>
              <a:rPr lang="en-US" dirty="0"/>
              <a:t>Develop a roadmap scale AI</a:t>
            </a:r>
          </a:p>
          <a:p>
            <a:pPr lvl="1"/>
            <a:r>
              <a:rPr lang="en-US" dirty="0"/>
              <a:t>Consider pilot “land and expand” approach to reduce risk</a:t>
            </a:r>
          </a:p>
          <a:p>
            <a:pPr lvl="1"/>
            <a:endParaRPr lang="en-US" dirty="0"/>
          </a:p>
        </p:txBody>
      </p:sp>
    </p:spTree>
    <p:extLst>
      <p:ext uri="{BB962C8B-B14F-4D97-AF65-F5344CB8AC3E}">
        <p14:creationId xmlns:p14="http://schemas.microsoft.com/office/powerpoint/2010/main" val="297636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35F9-84C8-D5C0-AD5C-58FC74E9FA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652E89-C6BF-3ED9-2689-B34D17A95BA7}"/>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latin typeface="+mj-lt"/>
                <a:ea typeface="+mj-ea"/>
                <a:cs typeface="+mj-cs"/>
              </a:rPr>
              <a:t>Where do you think AI has the greatest opportunity to impact higher education?</a:t>
            </a:r>
          </a:p>
        </p:txBody>
      </p:sp>
      <p:sp>
        <p:nvSpPr>
          <p:cNvPr id="6" name="TextBox 5">
            <a:extLst>
              <a:ext uri="{FF2B5EF4-FFF2-40B4-BE49-F238E27FC236}">
                <a16:creationId xmlns:a16="http://schemas.microsoft.com/office/drawing/2014/main" id="{4A1EA4D7-C9E9-F3C5-51C5-64F06A95F7E9}"/>
              </a:ext>
            </a:extLst>
          </p:cNvPr>
          <p:cNvSpPr txBox="1"/>
          <p:nvPr/>
        </p:nvSpPr>
        <p:spPr>
          <a:xfrm>
            <a:off x="1338730" y="3885172"/>
            <a:ext cx="10005951" cy="1458258"/>
          </a:xfrm>
          <a:prstGeom prst="rect">
            <a:avLst/>
          </a:prstGeom>
        </p:spPr>
        <p:txBody>
          <a:bodyPr vert="horz" lIns="91440" tIns="45720" rIns="91440" bIns="45720" rtlCol="0" anchor="ctr">
            <a:normAutofit/>
          </a:bodyPr>
          <a:lstStyle/>
          <a:p>
            <a:pPr algn="ctr">
              <a:lnSpc>
                <a:spcPct val="90000"/>
              </a:lnSpc>
              <a:spcBef>
                <a:spcPts val="1000"/>
              </a:spcBef>
            </a:pPr>
            <a:r>
              <a:rPr lang="en-US" sz="3200" b="1" kern="1200" dirty="0">
                <a:solidFill>
                  <a:schemeClr val="tx1"/>
                </a:solidFill>
                <a:latin typeface="+mn-lt"/>
                <a:ea typeface="+mn-ea"/>
                <a:cs typeface="+mn-cs"/>
              </a:rPr>
              <a:t>🔬 Research</a:t>
            </a:r>
            <a:br>
              <a:rPr lang="en-US" sz="3200" kern="1200" dirty="0">
                <a:solidFill>
                  <a:schemeClr val="tx1"/>
                </a:solidFill>
                <a:latin typeface="+mn-lt"/>
                <a:ea typeface="+mn-ea"/>
                <a:cs typeface="+mn-cs"/>
              </a:rPr>
            </a:br>
            <a:r>
              <a:rPr lang="en-US" sz="3200" b="1" kern="1200" dirty="0">
                <a:solidFill>
                  <a:schemeClr val="tx1"/>
                </a:solidFill>
                <a:latin typeface="+mn-lt"/>
                <a:ea typeface="+mn-ea"/>
                <a:cs typeface="+mn-cs"/>
              </a:rPr>
              <a:t>🎓 Academics</a:t>
            </a:r>
            <a:br>
              <a:rPr lang="en-US" sz="3200" kern="1200" dirty="0">
                <a:solidFill>
                  <a:schemeClr val="tx1"/>
                </a:solidFill>
                <a:latin typeface="+mn-lt"/>
                <a:ea typeface="+mn-ea"/>
                <a:cs typeface="+mn-cs"/>
              </a:rPr>
            </a:br>
            <a:r>
              <a:rPr lang="en-US" sz="3200" b="1" kern="1200" dirty="0">
                <a:solidFill>
                  <a:schemeClr val="tx1"/>
                </a:solidFill>
                <a:latin typeface="+mn-lt"/>
                <a:ea typeface="+mn-ea"/>
                <a:cs typeface="+mn-cs"/>
              </a:rPr>
              <a:t>🏢 Operations</a:t>
            </a:r>
            <a:endParaRPr lang="en-US" sz="3200" kern="12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E6D9A400-FDAA-0B67-8442-6CAB80BA4217}"/>
              </a:ext>
            </a:extLst>
          </p:cNvPr>
          <p:cNvSpPr>
            <a:spLocks noGrp="1"/>
          </p:cNvSpPr>
          <p:nvPr>
            <p:ph type="title"/>
          </p:nvPr>
        </p:nvSpPr>
        <p:spPr/>
        <p:txBody>
          <a:bodyPr/>
          <a:lstStyle/>
          <a:p>
            <a:r>
              <a:rPr lang="en-US" dirty="0"/>
              <a:t>Let’s start with a question …..</a:t>
            </a:r>
          </a:p>
        </p:txBody>
      </p:sp>
    </p:spTree>
    <p:extLst>
      <p:ext uri="{BB962C8B-B14F-4D97-AF65-F5344CB8AC3E}">
        <p14:creationId xmlns:p14="http://schemas.microsoft.com/office/powerpoint/2010/main" val="235971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A020-ED6E-DA1F-B528-0AE1A1D11DBF}"/>
              </a:ext>
            </a:extLst>
          </p:cNvPr>
          <p:cNvSpPr>
            <a:spLocks noGrp="1"/>
          </p:cNvSpPr>
          <p:nvPr>
            <p:ph type="title"/>
          </p:nvPr>
        </p:nvSpPr>
        <p:spPr/>
        <p:txBody>
          <a:bodyPr/>
          <a:lstStyle/>
          <a:p>
            <a:r>
              <a:rPr lang="en-US" dirty="0"/>
              <a:t>AI is a major change impacting all functions and industries</a:t>
            </a:r>
          </a:p>
        </p:txBody>
      </p:sp>
      <p:sp>
        <p:nvSpPr>
          <p:cNvPr id="3" name="Content Placeholder 2">
            <a:extLst>
              <a:ext uri="{FF2B5EF4-FFF2-40B4-BE49-F238E27FC236}">
                <a16:creationId xmlns:a16="http://schemas.microsoft.com/office/drawing/2014/main" id="{F1B95092-E422-5BA5-74CD-AED7D694D029}"/>
              </a:ext>
            </a:extLst>
          </p:cNvPr>
          <p:cNvSpPr>
            <a:spLocks noGrp="1"/>
          </p:cNvSpPr>
          <p:nvPr>
            <p:ph idx="1"/>
          </p:nvPr>
        </p:nvSpPr>
        <p:spPr/>
        <p:txBody>
          <a:bodyPr>
            <a:normAutofit/>
          </a:bodyPr>
          <a:lstStyle/>
          <a:p>
            <a:r>
              <a:rPr lang="en-US" dirty="0"/>
              <a:t>What might we learn from understanding how businesses are adopting AI?</a:t>
            </a:r>
          </a:p>
          <a:p>
            <a:endParaRPr lang="en-US" dirty="0"/>
          </a:p>
          <a:p>
            <a:pPr lvl="1"/>
            <a:r>
              <a:rPr lang="en-US" dirty="0"/>
              <a:t>Have a strategy and budget aligned to a implementation roadmap</a:t>
            </a:r>
          </a:p>
          <a:p>
            <a:pPr lvl="1"/>
            <a:endParaRPr lang="en-US" dirty="0"/>
          </a:p>
          <a:p>
            <a:pPr lvl="1"/>
            <a:r>
              <a:rPr lang="en-US" dirty="0"/>
              <a:t>Prioritize the roadmap on areas of greatest impact first …. Then expand (land and expand)</a:t>
            </a:r>
          </a:p>
          <a:p>
            <a:pPr lvl="1"/>
            <a:endParaRPr lang="en-US" dirty="0"/>
          </a:p>
          <a:p>
            <a:pPr lvl="1"/>
            <a:r>
              <a:rPr lang="en-US" dirty="0"/>
              <a:t>AI is more than technology Ethics, Privacy/Legal, and organization change readiness assessments are critical.</a:t>
            </a:r>
          </a:p>
        </p:txBody>
      </p:sp>
    </p:spTree>
    <p:extLst>
      <p:ext uri="{BB962C8B-B14F-4D97-AF65-F5344CB8AC3E}">
        <p14:creationId xmlns:p14="http://schemas.microsoft.com/office/powerpoint/2010/main" val="358740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3B35-B9E2-F8EC-8784-C4177CFDDE74}"/>
              </a:ext>
            </a:extLst>
          </p:cNvPr>
          <p:cNvSpPr>
            <a:spLocks noGrp="1"/>
          </p:cNvSpPr>
          <p:nvPr>
            <p:ph type="title"/>
          </p:nvPr>
        </p:nvSpPr>
        <p:spPr/>
        <p:txBody>
          <a:bodyPr/>
          <a:lstStyle/>
          <a:p>
            <a:r>
              <a:rPr lang="en-US" dirty="0"/>
              <a:t>Perspectives on AI in Higher-Education</a:t>
            </a:r>
          </a:p>
        </p:txBody>
      </p:sp>
      <p:sp>
        <p:nvSpPr>
          <p:cNvPr id="3" name="Content Placeholder 2">
            <a:extLst>
              <a:ext uri="{FF2B5EF4-FFF2-40B4-BE49-F238E27FC236}">
                <a16:creationId xmlns:a16="http://schemas.microsoft.com/office/drawing/2014/main" id="{4AA0BFCA-21F2-7559-C32D-EBDBAFD7D726}"/>
              </a:ext>
            </a:extLst>
          </p:cNvPr>
          <p:cNvSpPr>
            <a:spLocks noGrp="1"/>
          </p:cNvSpPr>
          <p:nvPr>
            <p:ph idx="1"/>
          </p:nvPr>
        </p:nvSpPr>
        <p:spPr>
          <a:xfrm>
            <a:off x="838200" y="1679722"/>
            <a:ext cx="4431890" cy="4351338"/>
          </a:xfrm>
        </p:spPr>
        <p:txBody>
          <a:bodyPr>
            <a:normAutofit fontScale="85000" lnSpcReduction="20000"/>
          </a:bodyPr>
          <a:lstStyle/>
          <a:p>
            <a:pPr marL="0" indent="0">
              <a:buNone/>
            </a:pPr>
            <a:r>
              <a:rPr lang="en-US" dirty="0"/>
              <a:t>“I think it will </a:t>
            </a:r>
            <a:r>
              <a:rPr lang="en-US" u="sng" dirty="0"/>
              <a:t>force us to teach differently, </a:t>
            </a:r>
            <a:r>
              <a:rPr lang="en-US" dirty="0"/>
              <a:t>or at least teach writing differently,” Hsu says.</a:t>
            </a:r>
          </a:p>
          <a:p>
            <a:pPr marL="0" indent="0">
              <a:buNone/>
            </a:pPr>
            <a:endParaRPr lang="en-US" dirty="0"/>
          </a:p>
          <a:p>
            <a:pPr marL="0" indent="0">
              <a:buNone/>
            </a:pPr>
            <a:r>
              <a:rPr lang="en-US" dirty="0"/>
              <a:t> “But to me</a:t>
            </a:r>
            <a:r>
              <a:rPr lang="en-US" u="sng" dirty="0"/>
              <a:t>, I think we need to embrace these types of technologies because, in the future,</a:t>
            </a:r>
            <a:r>
              <a:rPr lang="en-US" dirty="0"/>
              <a:t> </a:t>
            </a:r>
            <a:r>
              <a:rPr lang="en-US" u="sng" dirty="0"/>
              <a:t>I think we’re going to use it on a regular basis, whether we like it or not</a:t>
            </a:r>
            <a:r>
              <a:rPr lang="en-US" dirty="0"/>
              <a:t>.”</a:t>
            </a:r>
          </a:p>
          <a:p>
            <a:endParaRPr lang="en-US" dirty="0"/>
          </a:p>
          <a:p>
            <a:pPr marL="0" indent="0">
              <a:buNone/>
            </a:pPr>
            <a:r>
              <a:rPr lang="en-US" i="1" dirty="0"/>
              <a:t>Andrew Hsu, president of the </a:t>
            </a:r>
            <a:r>
              <a:rPr lang="en-US" i="1" dirty="0">
                <a:hlinkClick r:id="rId2"/>
              </a:rPr>
              <a:t>College of Charleston</a:t>
            </a:r>
            <a:r>
              <a:rPr lang="en-US" i="1" dirty="0"/>
              <a:t> in South Carolina.</a:t>
            </a:r>
          </a:p>
        </p:txBody>
      </p:sp>
      <p:pic>
        <p:nvPicPr>
          <p:cNvPr id="6" name="Picture 5">
            <a:extLst>
              <a:ext uri="{FF2B5EF4-FFF2-40B4-BE49-F238E27FC236}">
                <a16:creationId xmlns:a16="http://schemas.microsoft.com/office/drawing/2014/main" id="{675616EE-D6C5-7269-D8BE-1AA01956CF83}"/>
              </a:ext>
            </a:extLst>
          </p:cNvPr>
          <p:cNvPicPr>
            <a:picLocks noChangeAspect="1"/>
          </p:cNvPicPr>
          <p:nvPr/>
        </p:nvPicPr>
        <p:blipFill>
          <a:blip r:embed="rId3"/>
          <a:stretch>
            <a:fillRect/>
          </a:stretch>
        </p:blipFill>
        <p:spPr>
          <a:xfrm>
            <a:off x="5590184" y="2029049"/>
            <a:ext cx="6493660" cy="3652684"/>
          </a:xfrm>
          <a:prstGeom prst="rect">
            <a:avLst/>
          </a:prstGeom>
        </p:spPr>
      </p:pic>
      <p:sp>
        <p:nvSpPr>
          <p:cNvPr id="7" name="TextBox 6">
            <a:extLst>
              <a:ext uri="{FF2B5EF4-FFF2-40B4-BE49-F238E27FC236}">
                <a16:creationId xmlns:a16="http://schemas.microsoft.com/office/drawing/2014/main" id="{422313F3-445A-E396-5237-7B002E711158}"/>
              </a:ext>
            </a:extLst>
          </p:cNvPr>
          <p:cNvSpPr txBox="1"/>
          <p:nvPr/>
        </p:nvSpPr>
        <p:spPr>
          <a:xfrm>
            <a:off x="6568576" y="6277431"/>
            <a:ext cx="5246949" cy="215444"/>
          </a:xfrm>
          <a:prstGeom prst="rect">
            <a:avLst/>
          </a:prstGeom>
          <a:noFill/>
        </p:spPr>
        <p:txBody>
          <a:bodyPr wrap="none" rtlCol="0">
            <a:spAutoFit/>
          </a:bodyPr>
          <a:lstStyle/>
          <a:p>
            <a:r>
              <a:rPr lang="en-US" sz="800" dirty="0"/>
              <a:t>https://www.usnews.com</a:t>
            </a:r>
            <a:r>
              <a:rPr lang="en-US" sz="800" dirty="0">
                <a:hlinkClick r:id="rId4"/>
              </a:rPr>
              <a:t>/</a:t>
            </a:r>
            <a:r>
              <a:rPr lang="en-US" sz="800" dirty="0"/>
              <a:t>education/best-colleges/articles/why-some-college-professors-are-embracing-chatgpt</a:t>
            </a:r>
          </a:p>
        </p:txBody>
      </p:sp>
    </p:spTree>
    <p:extLst>
      <p:ext uri="{BB962C8B-B14F-4D97-AF65-F5344CB8AC3E}">
        <p14:creationId xmlns:p14="http://schemas.microsoft.com/office/powerpoint/2010/main" val="143095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D405-0838-9C36-67E9-0EA2B3556E87}"/>
              </a:ext>
            </a:extLst>
          </p:cNvPr>
          <p:cNvSpPr>
            <a:spLocks noGrp="1"/>
          </p:cNvSpPr>
          <p:nvPr>
            <p:ph type="title"/>
          </p:nvPr>
        </p:nvSpPr>
        <p:spPr/>
        <p:txBody>
          <a:bodyPr/>
          <a:lstStyle/>
          <a:p>
            <a:r>
              <a:rPr lang="en-US" dirty="0"/>
              <a:t>Learning from Others</a:t>
            </a:r>
          </a:p>
        </p:txBody>
      </p:sp>
      <p:sp>
        <p:nvSpPr>
          <p:cNvPr id="3" name="Content Placeholder 2">
            <a:extLst>
              <a:ext uri="{FF2B5EF4-FFF2-40B4-BE49-F238E27FC236}">
                <a16:creationId xmlns:a16="http://schemas.microsoft.com/office/drawing/2014/main" id="{118DB66C-5144-1441-2231-61BBE086B920}"/>
              </a:ext>
            </a:extLst>
          </p:cNvPr>
          <p:cNvSpPr>
            <a:spLocks noGrp="1"/>
          </p:cNvSpPr>
          <p:nvPr>
            <p:ph idx="1"/>
          </p:nvPr>
        </p:nvSpPr>
        <p:spPr>
          <a:xfrm>
            <a:off x="838199" y="1825625"/>
            <a:ext cx="10885371" cy="4351338"/>
          </a:xfrm>
        </p:spPr>
        <p:txBody>
          <a:bodyPr/>
          <a:lstStyle/>
          <a:p>
            <a:r>
              <a:rPr lang="en-US" dirty="0"/>
              <a:t>Businesses exist in dynamic and highly competitive environments where change happens fast</a:t>
            </a:r>
          </a:p>
          <a:p>
            <a:endParaRPr lang="en-US" dirty="0"/>
          </a:p>
          <a:p>
            <a:pPr lvl="1"/>
            <a:r>
              <a:rPr lang="en-US" dirty="0"/>
              <a:t>Organizations that are slow to adapt become obsolete</a:t>
            </a:r>
          </a:p>
          <a:p>
            <a:pPr lvl="1"/>
            <a:endParaRPr lang="en-US" dirty="0"/>
          </a:p>
          <a:p>
            <a:r>
              <a:rPr lang="en-US" dirty="0"/>
              <a:t>Progressive organizations continually scan to find opportunities to improve core processes </a:t>
            </a:r>
          </a:p>
        </p:txBody>
      </p:sp>
    </p:spTree>
    <p:extLst>
      <p:ext uri="{BB962C8B-B14F-4D97-AF65-F5344CB8AC3E}">
        <p14:creationId xmlns:p14="http://schemas.microsoft.com/office/powerpoint/2010/main" val="361451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B16A-ED0D-577C-1F17-0B62254E3C74}"/>
              </a:ext>
            </a:extLst>
          </p:cNvPr>
          <p:cNvSpPr>
            <a:spLocks noGrp="1"/>
          </p:cNvSpPr>
          <p:nvPr>
            <p:ph type="title"/>
          </p:nvPr>
        </p:nvSpPr>
        <p:spPr/>
        <p:txBody>
          <a:bodyPr/>
          <a:lstStyle/>
          <a:p>
            <a:r>
              <a:rPr lang="en-US" dirty="0"/>
              <a:t>Businesses use a Detect/Decide/Act </a:t>
            </a:r>
            <a:br>
              <a:rPr lang="en-US" dirty="0"/>
            </a:br>
            <a:r>
              <a:rPr lang="en-US" dirty="0"/>
              <a:t>approach to new capabilities/technologies</a:t>
            </a:r>
          </a:p>
        </p:txBody>
      </p:sp>
      <p:sp>
        <p:nvSpPr>
          <p:cNvPr id="12" name="Freeform: Shape 11">
            <a:extLst>
              <a:ext uri="{FF2B5EF4-FFF2-40B4-BE49-F238E27FC236}">
                <a16:creationId xmlns:a16="http://schemas.microsoft.com/office/drawing/2014/main" id="{2DC16A28-57EA-F5CF-9AEF-986F2B471CC5}"/>
              </a:ext>
            </a:extLst>
          </p:cNvPr>
          <p:cNvSpPr/>
          <p:nvPr/>
        </p:nvSpPr>
        <p:spPr>
          <a:xfrm>
            <a:off x="603301" y="2978242"/>
            <a:ext cx="3753370" cy="1501348"/>
          </a:xfrm>
          <a:custGeom>
            <a:avLst/>
            <a:gdLst>
              <a:gd name="connsiteX0" fmla="*/ 0 w 3753370"/>
              <a:gd name="connsiteY0" fmla="*/ 0 h 1501348"/>
              <a:gd name="connsiteX1" fmla="*/ 3002696 w 3753370"/>
              <a:gd name="connsiteY1" fmla="*/ 0 h 1501348"/>
              <a:gd name="connsiteX2" fmla="*/ 3753370 w 3753370"/>
              <a:gd name="connsiteY2" fmla="*/ 750674 h 1501348"/>
              <a:gd name="connsiteX3" fmla="*/ 3002696 w 3753370"/>
              <a:gd name="connsiteY3" fmla="*/ 1501348 h 1501348"/>
              <a:gd name="connsiteX4" fmla="*/ 0 w 3753370"/>
              <a:gd name="connsiteY4" fmla="*/ 1501348 h 1501348"/>
              <a:gd name="connsiteX5" fmla="*/ 750674 w 3753370"/>
              <a:gd name="connsiteY5" fmla="*/ 750674 h 1501348"/>
              <a:gd name="connsiteX6" fmla="*/ 0 w 3753370"/>
              <a:gd name="connsiteY6" fmla="*/ 0 h 150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370" h="1501348">
                <a:moveTo>
                  <a:pt x="0" y="0"/>
                </a:moveTo>
                <a:lnTo>
                  <a:pt x="3002696" y="0"/>
                </a:lnTo>
                <a:lnTo>
                  <a:pt x="3753370" y="750674"/>
                </a:lnTo>
                <a:lnTo>
                  <a:pt x="3002696" y="1501348"/>
                </a:lnTo>
                <a:lnTo>
                  <a:pt x="0" y="1501348"/>
                </a:lnTo>
                <a:lnTo>
                  <a:pt x="750674" y="750674"/>
                </a:lnTo>
                <a:lnTo>
                  <a:pt x="0" y="0"/>
                </a:lnTo>
                <a:close/>
              </a:path>
            </a:pathLst>
          </a:custGeom>
          <a:solidFill>
            <a:srgbClr val="156082">
              <a:hueOff val="0"/>
              <a:satOff val="0"/>
              <a:lumOff val="0"/>
              <a:alpha val="54000"/>
            </a:srgbClr>
          </a:solidFill>
          <a:ln w="1905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0684" tIns="26670" rIns="777344" bIns="26670" numCol="1" spcCol="1270" anchor="ctr" anchorCtr="0">
            <a:noAutofit/>
          </a:bodyPr>
          <a:lstStyle/>
          <a:p>
            <a:pPr marL="0" lvl="0" indent="0" algn="ctr" defTabSz="1111250">
              <a:lnSpc>
                <a:spcPct val="90000"/>
              </a:lnSpc>
              <a:spcBef>
                <a:spcPct val="0"/>
              </a:spcBef>
              <a:spcAft>
                <a:spcPct val="35000"/>
              </a:spcAft>
              <a:buNone/>
            </a:pPr>
            <a:r>
              <a:rPr lang="en-US" sz="2000" kern="1200" dirty="0">
                <a:solidFill>
                  <a:prstClr val="white"/>
                </a:solidFill>
                <a:latin typeface="Aptos" panose="02110004020202020204"/>
                <a:ea typeface="+mn-ea"/>
                <a:cs typeface="+mn-cs"/>
              </a:rPr>
              <a:t>Opportunity/Threat Assessment</a:t>
            </a:r>
          </a:p>
        </p:txBody>
      </p:sp>
      <p:sp>
        <p:nvSpPr>
          <p:cNvPr id="13" name="Freeform: Shape 12">
            <a:extLst>
              <a:ext uri="{FF2B5EF4-FFF2-40B4-BE49-F238E27FC236}">
                <a16:creationId xmlns:a16="http://schemas.microsoft.com/office/drawing/2014/main" id="{DF2E7078-089A-80B4-5979-CB476FA10C09}"/>
              </a:ext>
            </a:extLst>
          </p:cNvPr>
          <p:cNvSpPr/>
          <p:nvPr/>
        </p:nvSpPr>
        <p:spPr>
          <a:xfrm>
            <a:off x="4256440" y="2978242"/>
            <a:ext cx="3753370" cy="1501348"/>
          </a:xfrm>
          <a:custGeom>
            <a:avLst/>
            <a:gdLst>
              <a:gd name="connsiteX0" fmla="*/ 0 w 3753370"/>
              <a:gd name="connsiteY0" fmla="*/ 0 h 1501348"/>
              <a:gd name="connsiteX1" fmla="*/ 3002696 w 3753370"/>
              <a:gd name="connsiteY1" fmla="*/ 0 h 1501348"/>
              <a:gd name="connsiteX2" fmla="*/ 3753370 w 3753370"/>
              <a:gd name="connsiteY2" fmla="*/ 750674 h 1501348"/>
              <a:gd name="connsiteX3" fmla="*/ 3002696 w 3753370"/>
              <a:gd name="connsiteY3" fmla="*/ 1501348 h 1501348"/>
              <a:gd name="connsiteX4" fmla="*/ 0 w 3753370"/>
              <a:gd name="connsiteY4" fmla="*/ 1501348 h 1501348"/>
              <a:gd name="connsiteX5" fmla="*/ 750674 w 3753370"/>
              <a:gd name="connsiteY5" fmla="*/ 750674 h 1501348"/>
              <a:gd name="connsiteX6" fmla="*/ 0 w 3753370"/>
              <a:gd name="connsiteY6" fmla="*/ 0 h 150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370" h="1501348">
                <a:moveTo>
                  <a:pt x="0" y="0"/>
                </a:moveTo>
                <a:lnTo>
                  <a:pt x="3002696" y="0"/>
                </a:lnTo>
                <a:lnTo>
                  <a:pt x="3753370" y="750674"/>
                </a:lnTo>
                <a:lnTo>
                  <a:pt x="3002696" y="1501348"/>
                </a:lnTo>
                <a:lnTo>
                  <a:pt x="0" y="1501348"/>
                </a:lnTo>
                <a:lnTo>
                  <a:pt x="750674" y="750674"/>
                </a:lnTo>
                <a:lnTo>
                  <a:pt x="0" y="0"/>
                </a:lnTo>
                <a:close/>
              </a:path>
            </a:pathLst>
          </a:custGeom>
          <a:solidFill>
            <a:srgbClr val="156082">
              <a:hueOff val="0"/>
              <a:satOff val="0"/>
              <a:lumOff val="0"/>
              <a:alpha val="54000"/>
            </a:srgbClr>
          </a:solidFill>
          <a:ln w="1905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0684" tIns="26670" rIns="777344" bIns="26670" numCol="1" spcCol="1270" anchor="ctr" anchorCtr="0">
            <a:noAutofit/>
          </a:bodyPr>
          <a:lstStyle/>
          <a:p>
            <a:pPr marL="0" lvl="0" indent="0" algn="ctr" defTabSz="889000">
              <a:lnSpc>
                <a:spcPct val="90000"/>
              </a:lnSpc>
              <a:spcBef>
                <a:spcPct val="0"/>
              </a:spcBef>
              <a:spcAft>
                <a:spcPct val="35000"/>
              </a:spcAft>
              <a:buNone/>
            </a:pPr>
            <a:r>
              <a:rPr lang="en-US" sz="2000" kern="1200" dirty="0"/>
              <a:t>Strategy, Budget and Organizational Alignment</a:t>
            </a:r>
          </a:p>
        </p:txBody>
      </p:sp>
      <p:sp>
        <p:nvSpPr>
          <p:cNvPr id="14" name="Freeform: Shape 13">
            <a:extLst>
              <a:ext uri="{FF2B5EF4-FFF2-40B4-BE49-F238E27FC236}">
                <a16:creationId xmlns:a16="http://schemas.microsoft.com/office/drawing/2014/main" id="{BECD56E4-B6AD-2D7A-71AE-904C91439513}"/>
              </a:ext>
            </a:extLst>
          </p:cNvPr>
          <p:cNvSpPr/>
          <p:nvPr/>
        </p:nvSpPr>
        <p:spPr>
          <a:xfrm>
            <a:off x="7933957" y="2978242"/>
            <a:ext cx="3753370" cy="1501348"/>
          </a:xfrm>
          <a:custGeom>
            <a:avLst/>
            <a:gdLst>
              <a:gd name="connsiteX0" fmla="*/ 0 w 3753370"/>
              <a:gd name="connsiteY0" fmla="*/ 0 h 1501348"/>
              <a:gd name="connsiteX1" fmla="*/ 3002696 w 3753370"/>
              <a:gd name="connsiteY1" fmla="*/ 0 h 1501348"/>
              <a:gd name="connsiteX2" fmla="*/ 3753370 w 3753370"/>
              <a:gd name="connsiteY2" fmla="*/ 750674 h 1501348"/>
              <a:gd name="connsiteX3" fmla="*/ 3002696 w 3753370"/>
              <a:gd name="connsiteY3" fmla="*/ 1501348 h 1501348"/>
              <a:gd name="connsiteX4" fmla="*/ 0 w 3753370"/>
              <a:gd name="connsiteY4" fmla="*/ 1501348 h 1501348"/>
              <a:gd name="connsiteX5" fmla="*/ 750674 w 3753370"/>
              <a:gd name="connsiteY5" fmla="*/ 750674 h 1501348"/>
              <a:gd name="connsiteX6" fmla="*/ 0 w 3753370"/>
              <a:gd name="connsiteY6" fmla="*/ 0 h 150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370" h="1501348">
                <a:moveTo>
                  <a:pt x="0" y="0"/>
                </a:moveTo>
                <a:lnTo>
                  <a:pt x="3002696" y="0"/>
                </a:lnTo>
                <a:lnTo>
                  <a:pt x="3753370" y="750674"/>
                </a:lnTo>
                <a:lnTo>
                  <a:pt x="3002696" y="1501348"/>
                </a:lnTo>
                <a:lnTo>
                  <a:pt x="0" y="1501348"/>
                </a:lnTo>
                <a:lnTo>
                  <a:pt x="750674" y="750674"/>
                </a:lnTo>
                <a:lnTo>
                  <a:pt x="0" y="0"/>
                </a:lnTo>
                <a:close/>
              </a:path>
            </a:pathLst>
          </a:custGeom>
          <a:solidFill>
            <a:srgbClr val="156082">
              <a:hueOff val="0"/>
              <a:satOff val="0"/>
              <a:lumOff val="0"/>
              <a:alpha val="54000"/>
            </a:srgbClr>
          </a:solidFill>
          <a:ln w="1905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0684" tIns="26670" rIns="777344" bIns="26670" numCol="1" spcCol="1270" anchor="ctr" anchorCtr="0">
            <a:noAutofit/>
          </a:bodyPr>
          <a:lstStyle/>
          <a:p>
            <a:pPr marL="0" lvl="0" indent="0" algn="ctr" defTabSz="1111250">
              <a:lnSpc>
                <a:spcPct val="90000"/>
              </a:lnSpc>
              <a:spcBef>
                <a:spcPct val="0"/>
              </a:spcBef>
              <a:spcAft>
                <a:spcPct val="35000"/>
              </a:spcAft>
              <a:buNone/>
            </a:pPr>
            <a:r>
              <a:rPr lang="en-US" sz="2000" kern="1200" dirty="0">
                <a:solidFill>
                  <a:prstClr val="white"/>
                </a:solidFill>
                <a:latin typeface="Aptos" panose="02110004020202020204"/>
                <a:ea typeface="+mn-ea"/>
                <a:cs typeface="+mn-cs"/>
              </a:rPr>
              <a:t>Operational Execution</a:t>
            </a:r>
          </a:p>
        </p:txBody>
      </p:sp>
      <p:sp>
        <p:nvSpPr>
          <p:cNvPr id="5" name="TextBox 4">
            <a:extLst>
              <a:ext uri="{FF2B5EF4-FFF2-40B4-BE49-F238E27FC236}">
                <a16:creationId xmlns:a16="http://schemas.microsoft.com/office/drawing/2014/main" id="{CFD5CFA1-96C8-C133-1435-305BC7048F80}"/>
              </a:ext>
            </a:extLst>
          </p:cNvPr>
          <p:cNvSpPr txBox="1"/>
          <p:nvPr/>
        </p:nvSpPr>
        <p:spPr>
          <a:xfrm>
            <a:off x="5544663" y="2249806"/>
            <a:ext cx="1176925" cy="461665"/>
          </a:xfrm>
          <a:prstGeom prst="rect">
            <a:avLst/>
          </a:prstGeom>
          <a:noFill/>
        </p:spPr>
        <p:txBody>
          <a:bodyPr wrap="none" rtlCol="0">
            <a:spAutoFit/>
          </a:bodyPr>
          <a:lstStyle/>
          <a:p>
            <a:r>
              <a:rPr lang="en-US" sz="2400" b="1" u="sng" dirty="0"/>
              <a:t>Decide</a:t>
            </a:r>
          </a:p>
        </p:txBody>
      </p:sp>
      <p:sp>
        <p:nvSpPr>
          <p:cNvPr id="6" name="TextBox 5">
            <a:extLst>
              <a:ext uri="{FF2B5EF4-FFF2-40B4-BE49-F238E27FC236}">
                <a16:creationId xmlns:a16="http://schemas.microsoft.com/office/drawing/2014/main" id="{3DDC0317-6F59-45DC-C246-D0E2A7E2421B}"/>
              </a:ext>
            </a:extLst>
          </p:cNvPr>
          <p:cNvSpPr txBox="1"/>
          <p:nvPr/>
        </p:nvSpPr>
        <p:spPr>
          <a:xfrm>
            <a:off x="1914703" y="2247838"/>
            <a:ext cx="1130566" cy="461665"/>
          </a:xfrm>
          <a:prstGeom prst="rect">
            <a:avLst/>
          </a:prstGeom>
          <a:noFill/>
        </p:spPr>
        <p:txBody>
          <a:bodyPr wrap="none" rtlCol="0">
            <a:spAutoFit/>
          </a:bodyPr>
          <a:lstStyle/>
          <a:p>
            <a:r>
              <a:rPr lang="en-US" sz="2400" b="1" u="sng" dirty="0"/>
              <a:t>Detect</a:t>
            </a:r>
          </a:p>
        </p:txBody>
      </p:sp>
      <p:sp>
        <p:nvSpPr>
          <p:cNvPr id="7" name="TextBox 6">
            <a:extLst>
              <a:ext uri="{FF2B5EF4-FFF2-40B4-BE49-F238E27FC236}">
                <a16:creationId xmlns:a16="http://schemas.microsoft.com/office/drawing/2014/main" id="{E8F6FF1F-2B7E-2331-4FA5-41435859833B}"/>
              </a:ext>
            </a:extLst>
          </p:cNvPr>
          <p:cNvSpPr txBox="1"/>
          <p:nvPr/>
        </p:nvSpPr>
        <p:spPr>
          <a:xfrm>
            <a:off x="9484271" y="2247838"/>
            <a:ext cx="652743" cy="461665"/>
          </a:xfrm>
          <a:prstGeom prst="rect">
            <a:avLst/>
          </a:prstGeom>
          <a:noFill/>
        </p:spPr>
        <p:txBody>
          <a:bodyPr wrap="none" rtlCol="0">
            <a:spAutoFit/>
          </a:bodyPr>
          <a:lstStyle/>
          <a:p>
            <a:r>
              <a:rPr lang="en-US" sz="2400" b="1" u="sng" dirty="0"/>
              <a:t>Act</a:t>
            </a:r>
          </a:p>
        </p:txBody>
      </p:sp>
      <p:sp>
        <p:nvSpPr>
          <p:cNvPr id="3" name="TextBox 2">
            <a:extLst>
              <a:ext uri="{FF2B5EF4-FFF2-40B4-BE49-F238E27FC236}">
                <a16:creationId xmlns:a16="http://schemas.microsoft.com/office/drawing/2014/main" id="{6706FB8E-12EB-4BA3-646D-229805A5422D}"/>
              </a:ext>
            </a:extLst>
          </p:cNvPr>
          <p:cNvSpPr txBox="1"/>
          <p:nvPr/>
        </p:nvSpPr>
        <p:spPr>
          <a:xfrm>
            <a:off x="617951" y="4724473"/>
            <a:ext cx="3724071" cy="523220"/>
          </a:xfrm>
          <a:prstGeom prst="rect">
            <a:avLst/>
          </a:prstGeom>
          <a:noFill/>
        </p:spPr>
        <p:txBody>
          <a:bodyPr wrap="square" rtlCol="0">
            <a:spAutoFit/>
          </a:bodyPr>
          <a:lstStyle/>
          <a:p>
            <a:r>
              <a:rPr lang="en-US" sz="1400" b="1" i="1" dirty="0"/>
              <a:t>Detect</a:t>
            </a:r>
            <a:r>
              <a:rPr lang="en-US" sz="1400" i="1" dirty="0"/>
              <a:t> phase, organizations continuously scan their internal and external environments</a:t>
            </a:r>
          </a:p>
        </p:txBody>
      </p:sp>
      <p:sp>
        <p:nvSpPr>
          <p:cNvPr id="8" name="TextBox 7">
            <a:extLst>
              <a:ext uri="{FF2B5EF4-FFF2-40B4-BE49-F238E27FC236}">
                <a16:creationId xmlns:a16="http://schemas.microsoft.com/office/drawing/2014/main" id="{7DB9C896-0367-C723-A444-A81AF158F311}"/>
              </a:ext>
            </a:extLst>
          </p:cNvPr>
          <p:cNvSpPr txBox="1"/>
          <p:nvPr/>
        </p:nvSpPr>
        <p:spPr>
          <a:xfrm>
            <a:off x="4271090" y="4724473"/>
            <a:ext cx="3724071" cy="954107"/>
          </a:xfrm>
          <a:prstGeom prst="rect">
            <a:avLst/>
          </a:prstGeom>
          <a:noFill/>
        </p:spPr>
        <p:txBody>
          <a:bodyPr wrap="square" rtlCol="0">
            <a:spAutoFit/>
          </a:bodyPr>
          <a:lstStyle/>
          <a:p>
            <a:r>
              <a:rPr lang="en-US" sz="1400" b="1" i="1" dirty="0"/>
              <a:t>Decide</a:t>
            </a:r>
            <a:r>
              <a:rPr lang="en-US" sz="1400" i="1" dirty="0"/>
              <a:t> phase focuses on formulating a strategic response. Result is clear goals, and allocate necessary resources—budget, talent, data infrastructure, and governance.</a:t>
            </a:r>
          </a:p>
        </p:txBody>
      </p:sp>
      <p:sp>
        <p:nvSpPr>
          <p:cNvPr id="10" name="TextBox 9">
            <a:extLst>
              <a:ext uri="{FF2B5EF4-FFF2-40B4-BE49-F238E27FC236}">
                <a16:creationId xmlns:a16="http://schemas.microsoft.com/office/drawing/2014/main" id="{9B6D60C3-A3BD-17F3-4B02-F230ACB57DF6}"/>
              </a:ext>
            </a:extLst>
          </p:cNvPr>
          <p:cNvSpPr txBox="1"/>
          <p:nvPr/>
        </p:nvSpPr>
        <p:spPr>
          <a:xfrm>
            <a:off x="7948607" y="4722505"/>
            <a:ext cx="3724071" cy="954107"/>
          </a:xfrm>
          <a:prstGeom prst="rect">
            <a:avLst/>
          </a:prstGeom>
          <a:noFill/>
        </p:spPr>
        <p:txBody>
          <a:bodyPr wrap="square" rtlCol="0">
            <a:spAutoFit/>
          </a:bodyPr>
          <a:lstStyle/>
          <a:p>
            <a:r>
              <a:rPr lang="en-US" sz="1400" b="1" i="1" dirty="0"/>
              <a:t>Act</a:t>
            </a:r>
            <a:r>
              <a:rPr lang="en-US" sz="1400" i="1" dirty="0"/>
              <a:t> phase, organizations deploy AI capabilities often starting with the pilot projects and gradually expand organization-wide</a:t>
            </a:r>
          </a:p>
        </p:txBody>
      </p:sp>
      <p:sp>
        <p:nvSpPr>
          <p:cNvPr id="4" name="TextBox 3">
            <a:extLst>
              <a:ext uri="{FF2B5EF4-FFF2-40B4-BE49-F238E27FC236}">
                <a16:creationId xmlns:a16="http://schemas.microsoft.com/office/drawing/2014/main" id="{A42D8583-17A0-28BB-761B-864CB1F9897A}"/>
              </a:ext>
            </a:extLst>
          </p:cNvPr>
          <p:cNvSpPr txBox="1"/>
          <p:nvPr/>
        </p:nvSpPr>
        <p:spPr>
          <a:xfrm>
            <a:off x="3074436" y="5919527"/>
            <a:ext cx="6381491" cy="369332"/>
          </a:xfrm>
          <a:prstGeom prst="rect">
            <a:avLst/>
          </a:prstGeom>
          <a:noFill/>
        </p:spPr>
        <p:txBody>
          <a:bodyPr wrap="none" rtlCol="0">
            <a:spAutoFit/>
          </a:bodyPr>
          <a:lstStyle/>
          <a:p>
            <a:r>
              <a:rPr lang="en-US" b="1" i="1" dirty="0">
                <a:solidFill>
                  <a:srgbClr val="749BAC"/>
                </a:solidFill>
              </a:rPr>
              <a:t>Critical output of strategy is a roadmap for pilot and roll-out</a:t>
            </a:r>
          </a:p>
        </p:txBody>
      </p:sp>
    </p:spTree>
    <p:extLst>
      <p:ext uri="{BB962C8B-B14F-4D97-AF65-F5344CB8AC3E}">
        <p14:creationId xmlns:p14="http://schemas.microsoft.com/office/powerpoint/2010/main" val="419080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4748-11E7-63A9-C16B-B2A3BFED26C4}"/>
              </a:ext>
            </a:extLst>
          </p:cNvPr>
          <p:cNvSpPr>
            <a:spLocks noGrp="1"/>
          </p:cNvSpPr>
          <p:nvPr>
            <p:ph type="title"/>
          </p:nvPr>
        </p:nvSpPr>
        <p:spPr/>
        <p:txBody>
          <a:bodyPr/>
          <a:lstStyle/>
          <a:p>
            <a:r>
              <a:rPr lang="en-US" dirty="0"/>
              <a:t>Roadmaps are used as to help reduce risk and align activities and benefits</a:t>
            </a:r>
          </a:p>
        </p:txBody>
      </p:sp>
      <p:sp>
        <p:nvSpPr>
          <p:cNvPr id="9" name="Content Placeholder 8">
            <a:extLst>
              <a:ext uri="{FF2B5EF4-FFF2-40B4-BE49-F238E27FC236}">
                <a16:creationId xmlns:a16="http://schemas.microsoft.com/office/drawing/2014/main" id="{809CC445-B2C1-BA03-4445-328669AE5F01}"/>
              </a:ext>
            </a:extLst>
          </p:cNvPr>
          <p:cNvSpPr>
            <a:spLocks noGrp="1"/>
          </p:cNvSpPr>
          <p:nvPr>
            <p:ph idx="1"/>
          </p:nvPr>
        </p:nvSpPr>
        <p:spPr>
          <a:xfrm>
            <a:off x="617524" y="1927308"/>
            <a:ext cx="5698814" cy="4253386"/>
          </a:xfrm>
        </p:spPr>
        <p:txBody>
          <a:bodyPr>
            <a:normAutofit/>
          </a:bodyPr>
          <a:lstStyle/>
          <a:p>
            <a:r>
              <a:rPr lang="en-US" sz="2000" dirty="0"/>
              <a:t>A well-designed strategy is required for roadmap development.  </a:t>
            </a:r>
          </a:p>
          <a:p>
            <a:r>
              <a:rPr lang="en-US" sz="2000" dirty="0"/>
              <a:t>Strategy drives informed decisions on priorities, ensuring that people, processes, and budget are aligned before rollout</a:t>
            </a:r>
          </a:p>
          <a:p>
            <a:pPr lvl="1"/>
            <a:r>
              <a:rPr lang="en-US" sz="1800" dirty="0"/>
              <a:t>Often tension exists between strategy and budget</a:t>
            </a:r>
          </a:p>
          <a:p>
            <a:r>
              <a:rPr lang="en-US" sz="2000" dirty="0"/>
              <a:t>Pilot/Trial allows organizations to adjust roadmap plans based on initial results</a:t>
            </a:r>
          </a:p>
          <a:p>
            <a:pPr lvl="1"/>
            <a:r>
              <a:rPr lang="en-US" sz="1800" dirty="0"/>
              <a:t>May refine strategy based on pilot outcomes before moving to broader deployment.</a:t>
            </a:r>
          </a:p>
          <a:p>
            <a:pPr lvl="1"/>
            <a:endParaRPr lang="en-US" sz="1800" dirty="0"/>
          </a:p>
          <a:p>
            <a:pPr lvl="1"/>
            <a:endParaRPr lang="en-US" sz="2000" dirty="0"/>
          </a:p>
        </p:txBody>
      </p:sp>
      <p:grpSp>
        <p:nvGrpSpPr>
          <p:cNvPr id="12" name="Group 11">
            <a:extLst>
              <a:ext uri="{FF2B5EF4-FFF2-40B4-BE49-F238E27FC236}">
                <a16:creationId xmlns:a16="http://schemas.microsoft.com/office/drawing/2014/main" id="{BCFC725D-506A-4515-AB15-9BFF3B1A3879}"/>
              </a:ext>
            </a:extLst>
          </p:cNvPr>
          <p:cNvGrpSpPr/>
          <p:nvPr/>
        </p:nvGrpSpPr>
        <p:grpSpPr>
          <a:xfrm>
            <a:off x="6592679" y="2639557"/>
            <a:ext cx="5299952" cy="2828889"/>
            <a:chOff x="6592679" y="2509199"/>
            <a:chExt cx="5299952" cy="2828889"/>
          </a:xfrm>
        </p:grpSpPr>
        <p:grpSp>
          <p:nvGrpSpPr>
            <p:cNvPr id="7" name="Group 6">
              <a:extLst>
                <a:ext uri="{FF2B5EF4-FFF2-40B4-BE49-F238E27FC236}">
                  <a16:creationId xmlns:a16="http://schemas.microsoft.com/office/drawing/2014/main" id="{5E5E718D-A8EE-8B1A-B3EC-8031432A2E5E}"/>
                </a:ext>
              </a:extLst>
            </p:cNvPr>
            <p:cNvGrpSpPr/>
            <p:nvPr/>
          </p:nvGrpSpPr>
          <p:grpSpPr>
            <a:xfrm>
              <a:off x="6592679" y="2509199"/>
              <a:ext cx="5142271" cy="2107459"/>
              <a:chOff x="838200" y="1964991"/>
              <a:chExt cx="5142271" cy="2107459"/>
            </a:xfrm>
          </p:grpSpPr>
          <p:sp>
            <p:nvSpPr>
              <p:cNvPr id="4" name="Arrow: Right 3">
                <a:extLst>
                  <a:ext uri="{FF2B5EF4-FFF2-40B4-BE49-F238E27FC236}">
                    <a16:creationId xmlns:a16="http://schemas.microsoft.com/office/drawing/2014/main" id="{6F8A8E23-E587-5F4C-081B-C7FE5BF69EC5}"/>
                  </a:ext>
                </a:extLst>
              </p:cNvPr>
              <p:cNvSpPr/>
              <p:nvPr/>
            </p:nvSpPr>
            <p:spPr>
              <a:xfrm>
                <a:off x="838200" y="3414139"/>
                <a:ext cx="5142268" cy="500168"/>
              </a:xfrm>
              <a:prstGeom prst="rightArrow">
                <a:avLst/>
              </a:prstGeom>
              <a:solidFill>
                <a:srgbClr val="156082">
                  <a:alpha val="45098"/>
                </a:srgb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Opportunity Assessment</a:t>
                </a:r>
              </a:p>
            </p:txBody>
          </p:sp>
          <p:sp>
            <p:nvSpPr>
              <p:cNvPr id="5" name="Arrow: Right 4">
                <a:extLst>
                  <a:ext uri="{FF2B5EF4-FFF2-40B4-BE49-F238E27FC236}">
                    <a16:creationId xmlns:a16="http://schemas.microsoft.com/office/drawing/2014/main" id="{A44027C5-4615-83B7-BAE6-8DA105E43D4C}"/>
                  </a:ext>
                </a:extLst>
              </p:cNvPr>
              <p:cNvSpPr/>
              <p:nvPr/>
            </p:nvSpPr>
            <p:spPr>
              <a:xfrm>
                <a:off x="1182723" y="2948400"/>
                <a:ext cx="1528916" cy="5001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Strategy Development and Budgeting</a:t>
                </a:r>
              </a:p>
            </p:txBody>
          </p:sp>
          <p:sp>
            <p:nvSpPr>
              <p:cNvPr id="6" name="Arrow: Right 5">
                <a:extLst>
                  <a:ext uri="{FF2B5EF4-FFF2-40B4-BE49-F238E27FC236}">
                    <a16:creationId xmlns:a16="http://schemas.microsoft.com/office/drawing/2014/main" id="{9565A9A4-5E40-EE22-C385-33B38339B191}"/>
                  </a:ext>
                </a:extLst>
              </p:cNvPr>
              <p:cNvSpPr/>
              <p:nvPr/>
            </p:nvSpPr>
            <p:spPr>
              <a:xfrm>
                <a:off x="1947181" y="2456695"/>
                <a:ext cx="1528916" cy="5001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Initial Pilot/Trial</a:t>
                </a:r>
                <a:r>
                  <a:rPr lang="en-US" sz="600" dirty="0"/>
                  <a:t> </a:t>
                </a:r>
              </a:p>
              <a:p>
                <a:pPr algn="ctr"/>
                <a:r>
                  <a:rPr lang="en-US" sz="600" dirty="0"/>
                  <a:t>(Business Case/Budget Refresh)</a:t>
                </a:r>
                <a:endParaRPr lang="en-US" sz="800" dirty="0"/>
              </a:p>
            </p:txBody>
          </p:sp>
          <p:grpSp>
            <p:nvGrpSpPr>
              <p:cNvPr id="29" name="Group 28">
                <a:extLst>
                  <a:ext uri="{FF2B5EF4-FFF2-40B4-BE49-F238E27FC236}">
                    <a16:creationId xmlns:a16="http://schemas.microsoft.com/office/drawing/2014/main" id="{B801EE0D-BE04-C3DD-13EE-64FF719C34F2}"/>
                  </a:ext>
                </a:extLst>
              </p:cNvPr>
              <p:cNvGrpSpPr/>
              <p:nvPr/>
            </p:nvGrpSpPr>
            <p:grpSpPr>
              <a:xfrm>
                <a:off x="838200" y="3869084"/>
                <a:ext cx="5142271" cy="203366"/>
                <a:chOff x="934064" y="5804642"/>
                <a:chExt cx="10284542" cy="406731"/>
              </a:xfrm>
            </p:grpSpPr>
            <p:cxnSp>
              <p:nvCxnSpPr>
                <p:cNvPr id="11" name="Connector: Elbow 10">
                  <a:extLst>
                    <a:ext uri="{FF2B5EF4-FFF2-40B4-BE49-F238E27FC236}">
                      <a16:creationId xmlns:a16="http://schemas.microsoft.com/office/drawing/2014/main" id="{ED562EE4-3893-04D5-8C61-FE6534EBBA19}"/>
                    </a:ext>
                  </a:extLst>
                </p:cNvPr>
                <p:cNvCxnSpPr>
                  <a:cxnSpLocks/>
                </p:cNvCxnSpPr>
                <p:nvPr/>
              </p:nvCxnSpPr>
              <p:spPr>
                <a:xfrm>
                  <a:off x="934064" y="6174658"/>
                  <a:ext cx="10284542" cy="12700"/>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F689BD86-A925-C561-BC03-FFA48E6026CA}"/>
                    </a:ext>
                  </a:extLst>
                </p:cNvPr>
                <p:cNvCxnSpPr/>
                <p:nvPr/>
              </p:nvCxnSpPr>
              <p:spPr>
                <a:xfrm>
                  <a:off x="2462980" y="5804642"/>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155A897-DF6D-92C6-076F-93F21BF86792}"/>
                    </a:ext>
                  </a:extLst>
                </p:cNvPr>
                <p:cNvCxnSpPr/>
                <p:nvPr/>
              </p:nvCxnSpPr>
              <p:spPr>
                <a:xfrm>
                  <a:off x="3352799" y="5821195"/>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8742F4-4339-7F74-2725-8050B1A9DB99}"/>
                    </a:ext>
                  </a:extLst>
                </p:cNvPr>
                <p:cNvCxnSpPr/>
                <p:nvPr/>
              </p:nvCxnSpPr>
              <p:spPr>
                <a:xfrm>
                  <a:off x="4286864" y="5804642"/>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064918E-0C11-4085-1196-2867B5079B3D}"/>
                    </a:ext>
                  </a:extLst>
                </p:cNvPr>
                <p:cNvCxnSpPr/>
                <p:nvPr/>
              </p:nvCxnSpPr>
              <p:spPr>
                <a:xfrm>
                  <a:off x="5176683" y="5821195"/>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C271461-7345-0EB0-40B5-A6C3785531D5}"/>
                    </a:ext>
                  </a:extLst>
                </p:cNvPr>
                <p:cNvCxnSpPr/>
                <p:nvPr/>
              </p:nvCxnSpPr>
              <p:spPr>
                <a:xfrm>
                  <a:off x="6096000" y="5821195"/>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E9EA1DE-254E-8028-8AE2-C464B1ACFFFA}"/>
                    </a:ext>
                  </a:extLst>
                </p:cNvPr>
                <p:cNvCxnSpPr/>
                <p:nvPr/>
              </p:nvCxnSpPr>
              <p:spPr>
                <a:xfrm>
                  <a:off x="6985819" y="5837748"/>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7F59BAA-409D-6A94-31B9-AC86B7586F39}"/>
                    </a:ext>
                  </a:extLst>
                </p:cNvPr>
                <p:cNvCxnSpPr/>
                <p:nvPr/>
              </p:nvCxnSpPr>
              <p:spPr>
                <a:xfrm>
                  <a:off x="7919884" y="5821195"/>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273EFD-112D-E071-2384-B526DACDC153}"/>
                    </a:ext>
                  </a:extLst>
                </p:cNvPr>
                <p:cNvCxnSpPr/>
                <p:nvPr/>
              </p:nvCxnSpPr>
              <p:spPr>
                <a:xfrm>
                  <a:off x="8809703" y="5837748"/>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F579A91-2AB6-45CE-BCB3-5D308562D347}"/>
                    </a:ext>
                  </a:extLst>
                </p:cNvPr>
                <p:cNvCxnSpPr/>
                <p:nvPr/>
              </p:nvCxnSpPr>
              <p:spPr>
                <a:xfrm>
                  <a:off x="8799870" y="5824804"/>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A9955B0-DE29-4FD6-A9E7-3A0C14AAA062}"/>
                    </a:ext>
                  </a:extLst>
                </p:cNvPr>
                <p:cNvCxnSpPr/>
                <p:nvPr/>
              </p:nvCxnSpPr>
              <p:spPr>
                <a:xfrm>
                  <a:off x="9689689" y="5841357"/>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6FF2ADB-478E-281E-1C49-4FC73AB7C2BB}"/>
                    </a:ext>
                  </a:extLst>
                </p:cNvPr>
                <p:cNvCxnSpPr/>
                <p:nvPr/>
              </p:nvCxnSpPr>
              <p:spPr>
                <a:xfrm>
                  <a:off x="10623754" y="5824804"/>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2099E96-F269-0654-41A5-E746EBF9BD6F}"/>
                    </a:ext>
                  </a:extLst>
                </p:cNvPr>
                <p:cNvCxnSpPr/>
                <p:nvPr/>
              </p:nvCxnSpPr>
              <p:spPr>
                <a:xfrm>
                  <a:off x="1533832" y="5804642"/>
                  <a:ext cx="0" cy="37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0D146C7-8C69-CA08-F07C-D833ACEF323D}"/>
                    </a:ext>
                  </a:extLst>
                </p:cNvPr>
                <p:cNvCxnSpPr/>
                <p:nvPr/>
              </p:nvCxnSpPr>
              <p:spPr>
                <a:xfrm>
                  <a:off x="934064" y="5804642"/>
                  <a:ext cx="0" cy="37001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D4056D0B-06E9-320C-CF50-9C6E2864507F}"/>
                  </a:ext>
                </a:extLst>
              </p:cNvPr>
              <p:cNvGrpSpPr/>
              <p:nvPr/>
            </p:nvGrpSpPr>
            <p:grpSpPr>
              <a:xfrm>
                <a:off x="2787814" y="1964991"/>
                <a:ext cx="2783581" cy="500168"/>
                <a:chOff x="4833291" y="2176500"/>
                <a:chExt cx="5567161" cy="1091381"/>
              </a:xfrm>
            </p:grpSpPr>
            <p:sp>
              <p:nvSpPr>
                <p:cNvPr id="8" name="Arrow: Right 7">
                  <a:extLst>
                    <a:ext uri="{FF2B5EF4-FFF2-40B4-BE49-F238E27FC236}">
                      <a16:creationId xmlns:a16="http://schemas.microsoft.com/office/drawing/2014/main" id="{41E2F4E7-15ED-DA11-C406-1C3CEF21823F}"/>
                    </a:ext>
                  </a:extLst>
                </p:cNvPr>
                <p:cNvSpPr/>
                <p:nvPr/>
              </p:nvSpPr>
              <p:spPr>
                <a:xfrm>
                  <a:off x="7342620" y="2176500"/>
                  <a:ext cx="3057832" cy="1091381"/>
                </a:xfrm>
                <a:prstGeom prst="rightArrow">
                  <a:avLst/>
                </a:prstGeom>
                <a:solidFill>
                  <a:srgbClr val="156082">
                    <a:alpha val="45098"/>
                  </a:srgb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On-going Deployment </a:t>
                  </a:r>
                </a:p>
              </p:txBody>
            </p:sp>
            <p:sp>
              <p:nvSpPr>
                <p:cNvPr id="30" name="Rectangle 29">
                  <a:extLst>
                    <a:ext uri="{FF2B5EF4-FFF2-40B4-BE49-F238E27FC236}">
                      <a16:creationId xmlns:a16="http://schemas.microsoft.com/office/drawing/2014/main" id="{ACF59A04-32F5-FAC0-12D0-7CE42F4F8F5F}"/>
                    </a:ext>
                  </a:extLst>
                </p:cNvPr>
                <p:cNvSpPr/>
                <p:nvPr/>
              </p:nvSpPr>
              <p:spPr>
                <a:xfrm>
                  <a:off x="4833291" y="2455373"/>
                  <a:ext cx="2509329" cy="535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Capability Deployment</a:t>
                  </a:r>
                </a:p>
              </p:txBody>
            </p:sp>
          </p:grpSp>
        </p:grpSp>
        <p:sp>
          <p:nvSpPr>
            <p:cNvPr id="10" name="TextBox 9">
              <a:extLst>
                <a:ext uri="{FF2B5EF4-FFF2-40B4-BE49-F238E27FC236}">
                  <a16:creationId xmlns:a16="http://schemas.microsoft.com/office/drawing/2014/main" id="{86460579-C76B-E28D-1B0B-A9A85753026D}"/>
                </a:ext>
              </a:extLst>
            </p:cNvPr>
            <p:cNvSpPr txBox="1"/>
            <p:nvPr/>
          </p:nvSpPr>
          <p:spPr>
            <a:xfrm>
              <a:off x="6592679" y="4691757"/>
              <a:ext cx="5299952" cy="646331"/>
            </a:xfrm>
            <a:prstGeom prst="rect">
              <a:avLst/>
            </a:prstGeom>
            <a:noFill/>
          </p:spPr>
          <p:txBody>
            <a:bodyPr wrap="square" rtlCol="0">
              <a:spAutoFit/>
            </a:bodyPr>
            <a:lstStyle/>
            <a:p>
              <a:pPr algn="ctr"/>
              <a:r>
                <a:rPr lang="en-US" b="1" i="1" u="sng" dirty="0"/>
                <a:t>Underlying all elements is evaluation of ethical and privacy risks</a:t>
              </a:r>
            </a:p>
          </p:txBody>
        </p:sp>
      </p:grpSp>
    </p:spTree>
    <p:extLst>
      <p:ext uri="{BB962C8B-B14F-4D97-AF65-F5344CB8AC3E}">
        <p14:creationId xmlns:p14="http://schemas.microsoft.com/office/powerpoint/2010/main" val="353197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D0AD-A225-80FA-562F-591107B769F1}"/>
              </a:ext>
            </a:extLst>
          </p:cNvPr>
          <p:cNvSpPr>
            <a:spLocks noGrp="1"/>
          </p:cNvSpPr>
          <p:nvPr>
            <p:ph type="title"/>
          </p:nvPr>
        </p:nvSpPr>
        <p:spPr>
          <a:xfrm>
            <a:off x="296777" y="3108325"/>
            <a:ext cx="3240507" cy="1325563"/>
          </a:xfrm>
        </p:spPr>
        <p:txBody>
          <a:bodyPr>
            <a:normAutofit fontScale="90000"/>
          </a:bodyPr>
          <a:lstStyle/>
          <a:p>
            <a:r>
              <a:rPr lang="en-US" dirty="0"/>
              <a:t>Capability Maps are a key input for roadmap development</a:t>
            </a:r>
            <a:br>
              <a:rPr lang="en-US" dirty="0"/>
            </a:br>
            <a:br>
              <a:rPr lang="en-US" dirty="0"/>
            </a:br>
            <a:endParaRPr lang="en-US" dirty="0"/>
          </a:p>
        </p:txBody>
      </p:sp>
      <p:pic>
        <p:nvPicPr>
          <p:cNvPr id="5" name="Picture 4">
            <a:extLst>
              <a:ext uri="{FF2B5EF4-FFF2-40B4-BE49-F238E27FC236}">
                <a16:creationId xmlns:a16="http://schemas.microsoft.com/office/drawing/2014/main" id="{45B4E678-8B63-3F0C-1FCD-99F814BD4954}"/>
              </a:ext>
            </a:extLst>
          </p:cNvPr>
          <p:cNvPicPr>
            <a:picLocks noChangeAspect="1"/>
          </p:cNvPicPr>
          <p:nvPr/>
        </p:nvPicPr>
        <p:blipFill>
          <a:blip r:embed="rId2"/>
          <a:stretch>
            <a:fillRect/>
          </a:stretch>
        </p:blipFill>
        <p:spPr>
          <a:xfrm>
            <a:off x="3669630" y="1043242"/>
            <a:ext cx="8364252" cy="5338587"/>
          </a:xfrm>
          <a:prstGeom prst="rect">
            <a:avLst/>
          </a:prstGeom>
        </p:spPr>
      </p:pic>
    </p:spTree>
    <p:extLst>
      <p:ext uri="{BB962C8B-B14F-4D97-AF65-F5344CB8AC3E}">
        <p14:creationId xmlns:p14="http://schemas.microsoft.com/office/powerpoint/2010/main" val="32549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C09B-D350-E752-BE22-748CC367E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EFC7E-8546-918D-9AFB-39C3CCD1FBF7}"/>
              </a:ext>
            </a:extLst>
          </p:cNvPr>
          <p:cNvSpPr>
            <a:spLocks noGrp="1"/>
          </p:cNvSpPr>
          <p:nvPr>
            <p:ph type="title"/>
          </p:nvPr>
        </p:nvSpPr>
        <p:spPr/>
        <p:txBody>
          <a:bodyPr>
            <a:noAutofit/>
          </a:bodyPr>
          <a:lstStyle/>
          <a:p>
            <a:r>
              <a:rPr lang="en-US" sz="3600" dirty="0"/>
              <a:t>Capability Maps represent what an organization </a:t>
            </a:r>
            <a:r>
              <a:rPr lang="en-US" sz="3600" b="1" dirty="0"/>
              <a:t>does </a:t>
            </a:r>
            <a:r>
              <a:rPr lang="en-US" sz="3600" dirty="0"/>
              <a:t>(its </a:t>
            </a:r>
            <a:r>
              <a:rPr lang="en-US" sz="3600" i="1" dirty="0"/>
              <a:t>capabilities</a:t>
            </a:r>
            <a:r>
              <a:rPr lang="en-US" sz="3600" dirty="0"/>
              <a:t>) rather than how it is structured </a:t>
            </a:r>
          </a:p>
        </p:txBody>
      </p:sp>
      <p:pic>
        <p:nvPicPr>
          <p:cNvPr id="5" name="Picture 4">
            <a:extLst>
              <a:ext uri="{FF2B5EF4-FFF2-40B4-BE49-F238E27FC236}">
                <a16:creationId xmlns:a16="http://schemas.microsoft.com/office/drawing/2014/main" id="{7EB05E47-EA34-D070-4016-7F6AF091B461}"/>
              </a:ext>
            </a:extLst>
          </p:cNvPr>
          <p:cNvPicPr>
            <a:picLocks noChangeAspect="1"/>
          </p:cNvPicPr>
          <p:nvPr/>
        </p:nvPicPr>
        <p:blipFill>
          <a:blip r:embed="rId2"/>
          <a:stretch>
            <a:fillRect/>
          </a:stretch>
        </p:blipFill>
        <p:spPr>
          <a:xfrm>
            <a:off x="4910294" y="1888178"/>
            <a:ext cx="7040446" cy="4493652"/>
          </a:xfrm>
          <a:prstGeom prst="rect">
            <a:avLst/>
          </a:prstGeom>
        </p:spPr>
      </p:pic>
      <p:sp>
        <p:nvSpPr>
          <p:cNvPr id="3" name="TextBox 2">
            <a:extLst>
              <a:ext uri="{FF2B5EF4-FFF2-40B4-BE49-F238E27FC236}">
                <a16:creationId xmlns:a16="http://schemas.microsoft.com/office/drawing/2014/main" id="{BA5CE3F4-D5DA-7FAB-7CF3-AB91D64C339E}"/>
              </a:ext>
            </a:extLst>
          </p:cNvPr>
          <p:cNvSpPr txBox="1"/>
          <p:nvPr/>
        </p:nvSpPr>
        <p:spPr>
          <a:xfrm>
            <a:off x="707571" y="1888178"/>
            <a:ext cx="3882081" cy="2246769"/>
          </a:xfrm>
          <a:prstGeom prst="rect">
            <a:avLst/>
          </a:prstGeom>
          <a:noFill/>
        </p:spPr>
        <p:txBody>
          <a:bodyPr wrap="square" rtlCol="0">
            <a:spAutoFit/>
          </a:bodyPr>
          <a:lstStyle/>
          <a:p>
            <a:r>
              <a:rPr lang="en-US" sz="2000" dirty="0"/>
              <a:t>Capabilities are what the organization must be able to do to fulfill its mission. </a:t>
            </a:r>
          </a:p>
          <a:p>
            <a:endParaRPr lang="en-US" sz="2000" dirty="0"/>
          </a:p>
          <a:p>
            <a:r>
              <a:rPr lang="en-US" sz="2000" u="sng" dirty="0"/>
              <a:t>The greatest impact areas are often first targets because they deliver highest impact.</a:t>
            </a:r>
          </a:p>
        </p:txBody>
      </p:sp>
      <p:sp>
        <p:nvSpPr>
          <p:cNvPr id="4" name="TextBox 3">
            <a:extLst>
              <a:ext uri="{FF2B5EF4-FFF2-40B4-BE49-F238E27FC236}">
                <a16:creationId xmlns:a16="http://schemas.microsoft.com/office/drawing/2014/main" id="{CFE3EC77-54ED-EF4E-13E4-1FD0A5A3974D}"/>
              </a:ext>
            </a:extLst>
          </p:cNvPr>
          <p:cNvSpPr txBox="1"/>
          <p:nvPr/>
        </p:nvSpPr>
        <p:spPr>
          <a:xfrm>
            <a:off x="5229929" y="6388928"/>
            <a:ext cx="6401176" cy="369332"/>
          </a:xfrm>
          <a:prstGeom prst="rect">
            <a:avLst/>
          </a:prstGeom>
          <a:noFill/>
        </p:spPr>
        <p:txBody>
          <a:bodyPr wrap="none" rtlCol="0">
            <a:spAutoFit/>
          </a:bodyPr>
          <a:lstStyle/>
          <a:p>
            <a:r>
              <a:rPr lang="en-US" i="1" u="sng" dirty="0"/>
              <a:t>Note: For a given industry, ~80% of capabilities will be common</a:t>
            </a:r>
            <a:r>
              <a:rPr lang="en-US" dirty="0"/>
              <a:t> </a:t>
            </a:r>
          </a:p>
        </p:txBody>
      </p:sp>
    </p:spTree>
    <p:extLst>
      <p:ext uri="{BB962C8B-B14F-4D97-AF65-F5344CB8AC3E}">
        <p14:creationId xmlns:p14="http://schemas.microsoft.com/office/powerpoint/2010/main" val="891033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dec8c7-2293-4b9d-923a-eeb92ea94417">
      <Terms xmlns="http://schemas.microsoft.com/office/infopath/2007/PartnerControls"/>
    </lcf76f155ced4ddcb4097134ff3c332f>
    <ProposalNumber xmlns="a5dec8c7-2293-4b9d-923a-eeb92ea94417" xsi:nil="true"/>
    <TaxCatchAll xmlns="39847b0b-0d4f-4f69-879a-579af13e82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DDA25778987B49904748989B71BBF1" ma:contentTypeVersion="12" ma:contentTypeDescription="Create a new document." ma:contentTypeScope="" ma:versionID="6b7168fe2e33c77cd706ba4fd9d41304">
  <xsd:schema xmlns:xsd="http://www.w3.org/2001/XMLSchema" xmlns:xs="http://www.w3.org/2001/XMLSchema" xmlns:p="http://schemas.microsoft.com/office/2006/metadata/properties" xmlns:ns2="a5dec8c7-2293-4b9d-923a-eeb92ea94417" xmlns:ns3="39847b0b-0d4f-4f69-879a-579af13e8294" targetNamespace="http://schemas.microsoft.com/office/2006/metadata/properties" ma:root="true" ma:fieldsID="0239a2393a2454cdbdf4dbc49dbd40ef" ns2:_="" ns3:_="">
    <xsd:import namespace="a5dec8c7-2293-4b9d-923a-eeb92ea94417"/>
    <xsd:import namespace="39847b0b-0d4f-4f69-879a-579af13e82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ProposalNumber"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ec8c7-2293-4b9d-923a-eeb92ea9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roposalNumber" ma:index="12" nillable="true" ma:displayName="Proposal Number" ma:format="Dropdown" ma:internalName="ProposalNumber">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47b0b-0d4f-4f69-879a-579af13e829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2bc27be-8ab7-4c6b-8707-4da18f6caf40}" ma:internalName="TaxCatchAll" ma:showField="CatchAllData" ma:web="39847b0b-0d4f-4f69-879a-579af13e82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98539-5CD4-41D0-AD99-52E2BFE29D67}">
  <ds:schemaRefs>
    <ds:schemaRef ds:uri="http://schemas.microsoft.com/sharepoint/v3/contenttype/forms"/>
  </ds:schemaRefs>
</ds:datastoreItem>
</file>

<file path=customXml/itemProps2.xml><?xml version="1.0" encoding="utf-8"?>
<ds:datastoreItem xmlns:ds="http://schemas.openxmlformats.org/officeDocument/2006/customXml" ds:itemID="{CF71AB53-09B0-4451-8148-97D5E2E6B80F}">
  <ds:schemaRefs>
    <ds:schemaRef ds:uri="http://schemas.microsoft.com/office/2006/documentManagement/types"/>
    <ds:schemaRef ds:uri="http://www.w3.org/XML/1998/namespace"/>
    <ds:schemaRef ds:uri="http://purl.org/dc/elements/1.1/"/>
    <ds:schemaRef ds:uri="38ae5b8f-f462-4440-a5dd-9b7f837c1630"/>
    <ds:schemaRef ds:uri="http://purl.org/dc/dcmitype/"/>
    <ds:schemaRef ds:uri="http://schemas.microsoft.com/office/2006/metadata/properties"/>
    <ds:schemaRef ds:uri="http://purl.org/dc/terms/"/>
    <ds:schemaRef ds:uri="3a4ca36d-3634-4907-9686-1059fdce6d09"/>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B877B3AF-5463-41FC-A1AC-BC8DF3BC63CB}"/>
</file>

<file path=docMetadata/LabelInfo.xml><?xml version="1.0" encoding="utf-8"?>
<clbl:labelList xmlns:clbl="http://schemas.microsoft.com/office/2020/mipLabelMetadata">
  <clbl:label id="{b19c134a-14c9-4d4c-af65-c420f94c8cbb}" enabled="0" method="" siteId="{b19c134a-14c9-4d4c-af65-c420f94c8cbb}" removed="1"/>
</clbl:labelList>
</file>

<file path=docProps/app.xml><?xml version="1.0" encoding="utf-8"?>
<Properties xmlns="http://schemas.openxmlformats.org/officeDocument/2006/extended-properties" xmlns:vt="http://schemas.openxmlformats.org/officeDocument/2006/docPropsVTypes">
  <Template/>
  <TotalTime>3373</TotalTime>
  <Words>2660</Words>
  <Application>Microsoft Office PowerPoint</Application>
  <PresentationFormat>Widescreen</PresentationFormat>
  <Paragraphs>194</Paragraphs>
  <Slides>17</Slides>
  <Notes>4</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AI for Competitive Advantage   Business Adoption Strategies and  Educational Implications  March 27, 2025</vt:lpstr>
      <vt:lpstr>Let’s start with a question …..</vt:lpstr>
      <vt:lpstr>AI is a major change impacting all functions and industries</vt:lpstr>
      <vt:lpstr>Perspectives on AI in Higher-Education</vt:lpstr>
      <vt:lpstr>Learning from Others</vt:lpstr>
      <vt:lpstr>Businesses use a Detect/Decide/Act  approach to new capabilities/technologies</vt:lpstr>
      <vt:lpstr>Roadmaps are used as to help reduce risk and align activities and benefits</vt:lpstr>
      <vt:lpstr>Capability Maps are a key input for roadmap development  </vt:lpstr>
      <vt:lpstr>Capability Maps represent what an organization does (its capabilities) rather than how it is structured </vt:lpstr>
      <vt:lpstr>Typically, pilots are executed in different domains </vt:lpstr>
      <vt:lpstr>Case Study on Conducting Courses - University of Michigan's Canvas Maizey Integration</vt:lpstr>
      <vt:lpstr>Case Study on Conducting Research</vt:lpstr>
      <vt:lpstr>Commercial tools exist to help increase research quality and volume</vt:lpstr>
      <vt:lpstr>In addition to academic and research applications, AI helps support functions</vt:lpstr>
      <vt:lpstr>Case Study on Facility Design and Maintenance - University of New South Wales (UNSW) – IoT-Enabled Smart Campus </vt:lpstr>
      <vt:lpstr>Implications and Considerations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Angelow, David E</dc:creator>
  <cp:lastModifiedBy>Angelow, David E</cp:lastModifiedBy>
  <cp:revision>30</cp:revision>
  <dcterms:created xsi:type="dcterms:W3CDTF">2025-03-19T23:10:49Z</dcterms:created>
  <dcterms:modified xsi:type="dcterms:W3CDTF">2025-03-27T17:56:59Z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0x010100F1DDA25778987B49904748989B71BBF1</vt:lpwstr>
  </property>
</Properties>
</file>